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537" r:id="rId2"/>
    <p:sldId id="649" r:id="rId3"/>
    <p:sldId id="650" r:id="rId4"/>
    <p:sldId id="651" r:id="rId5"/>
    <p:sldId id="674" r:id="rId6"/>
    <p:sldId id="675" r:id="rId7"/>
    <p:sldId id="677" r:id="rId8"/>
    <p:sldId id="678" r:id="rId9"/>
    <p:sldId id="662" r:id="rId10"/>
    <p:sldId id="663" r:id="rId11"/>
    <p:sldId id="676" r:id="rId12"/>
    <p:sldId id="333" r:id="rId13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333300"/>
    <a:srgbClr val="000099"/>
    <a:srgbClr val="990033"/>
    <a:srgbClr val="000000"/>
    <a:srgbClr val="FF9900"/>
    <a:srgbClr val="CC3300"/>
    <a:srgbClr val="0000FF"/>
    <a:srgbClr val="0033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สไตล์สีปานกลาง 4 - เน้น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01" autoAdjust="0"/>
    <p:restoredTop sz="94576" autoAdjust="0"/>
  </p:normalViewPr>
  <p:slideViewPr>
    <p:cSldViewPr>
      <p:cViewPr>
        <p:scale>
          <a:sx n="73" d="100"/>
          <a:sy n="73" d="100"/>
        </p:scale>
        <p:origin x="-99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AD776-9ABC-485B-8B8C-ACFC93EE38C4}" type="datetimeFigureOut">
              <a:rPr lang="th-TH" smtClean="0"/>
              <a:pPr/>
              <a:t>23/06/57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389FF-6A27-4B37-8E16-694D111D8F7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54006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208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5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noProof="0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noProof="0" smtClean="0"/>
              <a:t>ระดับที่สอง</a:t>
            </a:r>
          </a:p>
          <a:p>
            <a:pPr lvl="2"/>
            <a:r>
              <a:rPr lang="th-TH" noProof="0" smtClean="0"/>
              <a:t>ระดับที่สาม</a:t>
            </a:r>
          </a:p>
          <a:p>
            <a:pPr lvl="3"/>
            <a:r>
              <a:rPr lang="th-TH" noProof="0" smtClean="0"/>
              <a:t>ระดับที่สี่</a:t>
            </a:r>
          </a:p>
          <a:p>
            <a:pPr lvl="4"/>
            <a:r>
              <a:rPr lang="th-TH" noProof="0" smtClean="0"/>
              <a:t>ระดับที่ห้า</a:t>
            </a:r>
          </a:p>
        </p:txBody>
      </p:sp>
      <p:sp>
        <p:nvSpPr>
          <p:cNvPr id="195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95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C4025C6-BF85-44D6-9802-5A6879BD0CD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80331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2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928439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3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4127296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4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3323393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5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19037379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6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2759279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81E51-196E-466E-BE90-898A6608019E}" type="slidenum">
              <a:rPr lang="th-TH" smtClean="0"/>
              <a:pPr/>
              <a:t>7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373692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สไลด์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E81E51-196E-466E-BE90-898A6608019E}" type="slidenum">
              <a:rPr lang="th-TH" smtClean="0"/>
              <a:pPr/>
              <a:t>8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2605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9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2954645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10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1589960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gray">
          <a:xfrm>
            <a:off x="609600" y="2730500"/>
            <a:ext cx="76200" cy="2286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th-TH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5372100"/>
            <a:ext cx="6934200" cy="596900"/>
          </a:xfrm>
        </p:spPr>
        <p:txBody>
          <a:bodyPr/>
          <a:lstStyle>
            <a:lvl1pPr>
              <a:defRPr/>
            </a:lvl1pPr>
          </a:lstStyle>
          <a:p>
            <a:r>
              <a:rPr lang="th-TH"/>
              <a:t>คลิกเพื่อแก้ไขลักษณะต้นแบบชื่อเรื่อง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76800" y="419100"/>
            <a:ext cx="2819400" cy="304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th-TH"/>
              <a:t>คลิกเพื่อแก้ไขลักษณะต้นแบบหัวข้อย่อย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gray">
          <a:xfrm>
            <a:off x="457200" y="6477000"/>
            <a:ext cx="2133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 bwMode="gray">
          <a:xfrm>
            <a:off x="3124200" y="6477000"/>
            <a:ext cx="2895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smtClean="0"/>
              <a:t>J.wittaya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 algn="ctr"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04DCF52-9C70-4B32-BBA7-1733B66DA3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0B28B-7652-44C3-93A1-249213731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53200" y="533400"/>
            <a:ext cx="2057400" cy="5410200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019800" cy="5410200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40652-7EFD-40A1-A482-9FECAB31F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/>
          </p:nvPr>
        </p:nvSpPr>
        <p:spPr>
          <a:xfrm>
            <a:off x="381000" y="533400"/>
            <a:ext cx="8229600" cy="5410200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C92DC-A5ED-4379-ACDF-5304D1360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ชื่อเรื่องและตารา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6248400" cy="563563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ตาราง 2"/>
          <p:cNvSpPr>
            <a:spLocks noGrp="1"/>
          </p:cNvSpPr>
          <p:nvPr>
            <p:ph type="tbl" idx="1"/>
          </p:nvPr>
        </p:nvSpPr>
        <p:spPr>
          <a:xfrm>
            <a:off x="381000" y="1227138"/>
            <a:ext cx="8229600" cy="4716462"/>
          </a:xfrm>
        </p:spPr>
        <p:txBody>
          <a:bodyPr/>
          <a:lstStyle/>
          <a:p>
            <a:pPr lvl="0"/>
            <a:endParaRPr lang="th-TH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9E8F8-72AF-47DC-8B62-D7C41AFF7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ชื่อเรื่อง ข้อความ 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6248400" cy="563563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sz="half" idx="1"/>
          </p:nvPr>
        </p:nvSpPr>
        <p:spPr>
          <a:xfrm>
            <a:off x="381000" y="1227138"/>
            <a:ext cx="4038600" cy="4716462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0" y="1227138"/>
            <a:ext cx="4038600" cy="4716462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79007-4655-4ACF-A1F2-F9A7A13D86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24176-826A-4D08-8271-84AE71ED9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BE69C-46E8-430D-9D56-FCD9E679F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381000" y="1227138"/>
            <a:ext cx="4038600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0" y="1227138"/>
            <a:ext cx="4038600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F8B33-892B-4411-9626-1F73B31E21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FDD4D-52C8-48DD-94AD-A921A5B00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3ADB5-EE23-4EB5-959F-5D1F0C6DD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DFBEA-A697-4E88-8880-823E54513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885BB-5C10-4F91-9CC4-19315BA89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A17DE-673A-4A97-91C5-1CCBEF57FE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81000" y="1227138"/>
            <a:ext cx="8229600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3087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4BC7B09-5C34-45DF-94C3-A9AB04B5C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066800" y="533400"/>
            <a:ext cx="6248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คลิกเพื่อแก้ไขลักษณะต้นแบบชื่อเรื่อง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  <p:sldLayoutId id="2147483885" r:id="rId13"/>
    <p:sldLayoutId id="2147483886" r:id="rId14"/>
  </p:sldLayoutIdLst>
  <p:transition>
    <p:dissolve/>
  </p:transition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380232" y="2204864"/>
            <a:ext cx="8246368" cy="12961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h-TH" sz="48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8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ประมวลการสอน</a:t>
            </a:r>
            <a:r>
              <a:rPr lang="th-TH" sz="48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รายวิชา</a:t>
            </a:r>
          </a:p>
          <a:p>
            <a:pPr algn="ctr"/>
            <a:r>
              <a:rPr lang="en-US" sz="4800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4800" b="1" dirty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Course Syllabus</a:t>
            </a:r>
            <a:r>
              <a:rPr lang="en-US" sz="4800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th-TH" sz="48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79512" y="5366826"/>
            <a:ext cx="844708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th-TH" sz="2800" b="1" dirty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วิทยา  ใจวิถี  </a:t>
            </a:r>
          </a:p>
          <a:p>
            <a:pPr algn="r"/>
            <a:r>
              <a:rPr lang="th-TH" sz="28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ผู้อำนวยการศูนย์</a:t>
            </a:r>
            <a:r>
              <a:rPr lang="th-TH" sz="2800" b="1" dirty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ส่งเสริมและพัฒนาอาชีวศึกษาภาคเหนือ</a:t>
            </a:r>
            <a:endParaRPr lang="en-US" sz="2800" b="1" dirty="0">
              <a:solidFill>
                <a:srgbClr val="663300"/>
              </a:solidFill>
              <a:latin typeface="TH SarabunPSK" pitchFamily="34" charset="-34"/>
              <a:cs typeface="TH SarabunPSK" pitchFamily="34" charset="-34"/>
            </a:endParaRPr>
          </a:p>
          <a:p>
            <a:pPr algn="r"/>
            <a:r>
              <a:rPr lang="en-US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r>
              <a:rPr lang="en-US" sz="3200" b="1" dirty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, </a:t>
            </a:r>
            <a:r>
              <a:rPr lang="en-US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081 </a:t>
            </a:r>
            <a:r>
              <a:rPr lang="en-US" sz="3200" b="1" dirty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– </a:t>
            </a:r>
            <a:r>
              <a:rPr lang="en-US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764 </a:t>
            </a:r>
            <a:r>
              <a:rPr lang="en-US" sz="3200" b="1" dirty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– </a:t>
            </a:r>
            <a:r>
              <a:rPr lang="en-US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3448</a:t>
            </a:r>
            <a:endParaRPr lang="en-US" sz="3200" b="1" dirty="0">
              <a:solidFill>
                <a:srgbClr val="3E1F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692696"/>
            <a:ext cx="8424936" cy="5555704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6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. รายชื่อหนังสือ</a:t>
            </a:r>
            <a:endParaRPr lang="en-US" sz="3200" u="sng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6.1 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รายชื่อหนังสือบังคับ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1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			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2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			</a:t>
            </a:r>
            <a:endParaRPr lang="th-TH" sz="3200" u="dotted" dirty="0" smtClean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3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			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6.2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รายชื่อหนังสือประกอบ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1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			</a:t>
            </a:r>
            <a:endParaRPr lang="en-US" sz="3200" u="dotted" dirty="0" smtClean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2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11396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467544" y="692696"/>
            <a:ext cx="8301038" cy="4893647"/>
          </a:xfrm>
          <a:prstGeom prst="rect">
            <a:avLst/>
          </a:prstGeom>
          <a:ln w="12700">
            <a:noFill/>
          </a:ln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7</a:t>
            </a:r>
            <a:r>
              <a:rPr lang="th-TH" sz="32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.  </a:t>
            </a:r>
            <a:r>
              <a:rPr lang="th-TH" sz="32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บันทึกผลหลังการจัดการเรียนรู้</a:t>
            </a:r>
            <a:endParaRPr lang="en-US" sz="3200" b="1" dirty="0">
              <a:solidFill>
                <a:srgbClr val="000099"/>
              </a:solidFill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 indent="135255"/>
            <a:r>
              <a:rPr lang="en-US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	</a:t>
            </a:r>
          </a:p>
          <a:p>
            <a:pPr indent="135255"/>
            <a:r>
              <a:rPr lang="en-US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	</a:t>
            </a:r>
            <a:r>
              <a:rPr lang="en-US" sz="28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7</a:t>
            </a:r>
            <a:r>
              <a:rPr lang="th-TH" sz="28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.1 </a:t>
            </a:r>
            <a:r>
              <a:rPr lang="th-TH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ข้อสรุปหลังการจัดการเรียนรู้</a:t>
            </a:r>
          </a:p>
          <a:p>
            <a:pPr indent="135255"/>
            <a:r>
              <a:rPr lang="th-TH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	</a:t>
            </a:r>
            <a:r>
              <a:rPr lang="th-TH" sz="28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	.....................................................................................................</a:t>
            </a:r>
            <a:endParaRPr lang="th-TH" sz="2800" b="1" dirty="0">
              <a:solidFill>
                <a:srgbClr val="000099"/>
              </a:solidFill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 indent="135255"/>
            <a:r>
              <a:rPr lang="th-TH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	</a:t>
            </a:r>
            <a:r>
              <a:rPr lang="th-TH" sz="28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....................................................................................................................</a:t>
            </a:r>
            <a:endParaRPr lang="th-TH" sz="2800" b="1" dirty="0">
              <a:solidFill>
                <a:srgbClr val="000099"/>
              </a:solidFill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 indent="135255"/>
            <a:r>
              <a:rPr lang="en-US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	</a:t>
            </a:r>
            <a:r>
              <a:rPr lang="en-US" sz="28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7</a:t>
            </a:r>
            <a:r>
              <a:rPr lang="th-TH" sz="28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.2 </a:t>
            </a:r>
            <a:r>
              <a:rPr lang="th-TH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ปัญหาที่พบ</a:t>
            </a:r>
          </a:p>
          <a:p>
            <a:pPr indent="135255"/>
            <a:r>
              <a:rPr lang="th-TH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		</a:t>
            </a:r>
            <a:r>
              <a:rPr lang="th-TH" sz="28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.....................................................................................................</a:t>
            </a:r>
            <a:endParaRPr lang="th-TH" sz="2800" b="1" dirty="0">
              <a:solidFill>
                <a:srgbClr val="000099"/>
              </a:solidFill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 indent="135255"/>
            <a:r>
              <a:rPr lang="th-TH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	</a:t>
            </a:r>
            <a:r>
              <a:rPr lang="th-TH" sz="28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....................................................................................................................</a:t>
            </a:r>
            <a:endParaRPr lang="th-TH" sz="2800" b="1" dirty="0">
              <a:solidFill>
                <a:srgbClr val="000099"/>
              </a:solidFill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r>
              <a:rPr lang="th-TH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     </a:t>
            </a:r>
            <a:r>
              <a:rPr lang="en-US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	</a:t>
            </a:r>
            <a:r>
              <a:rPr lang="en-US" sz="28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7</a:t>
            </a:r>
            <a:r>
              <a:rPr lang="th-TH" sz="28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.3 </a:t>
            </a:r>
            <a:r>
              <a:rPr lang="th-TH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แนวทางแก้ปัญหา</a:t>
            </a:r>
          </a:p>
          <a:p>
            <a:pPr indent="135255"/>
            <a:r>
              <a:rPr lang="th-TH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	</a:t>
            </a:r>
            <a:r>
              <a:rPr lang="th-TH" sz="28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	....................................................................................................</a:t>
            </a:r>
            <a:endParaRPr lang="th-TH" sz="2800" b="1" dirty="0">
              <a:solidFill>
                <a:srgbClr val="000099"/>
              </a:solidFill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  <a:p>
            <a:pPr indent="135255"/>
            <a:r>
              <a:rPr lang="th-TH" sz="2800" b="1" dirty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	</a:t>
            </a:r>
            <a:r>
              <a:rPr lang="th-TH" sz="2800" b="1" dirty="0" smtClean="0">
                <a:solidFill>
                  <a:srgbClr val="000099"/>
                </a:solidFill>
                <a:latin typeface="TH SarabunPSK" panose="020B0500040200020003" pitchFamily="34" charset="-34"/>
                <a:ea typeface="Times New Roman" panose="02020603050405020304" pitchFamily="18" charset="0"/>
                <a:cs typeface="TH SarabunPSK" panose="020B0500040200020003" pitchFamily="34" charset="-34"/>
              </a:rPr>
              <a:t>...................................................................................................................</a:t>
            </a:r>
            <a:endParaRPr lang="en-US" sz="2800" b="1" dirty="0">
              <a:solidFill>
                <a:srgbClr val="000099"/>
              </a:solidFill>
              <a:latin typeface="TH SarabunPSK" panose="020B0500040200020003" pitchFamily="34" charset="-34"/>
              <a:ea typeface="Times New Roman" panose="02020603050405020304" pitchFamily="18" charset="0"/>
              <a:cs typeface="TH SarabunPSK" panose="020B0500040200020003" pitchFamily="34" charset="-34"/>
            </a:endParaRPr>
          </a:p>
        </p:txBody>
      </p:sp>
      <p:sp>
        <p:nvSpPr>
          <p:cNvPr id="3" name="ตัวยึดท้ายกระดาษ 7"/>
          <p:cNvSpPr txBox="1">
            <a:spLocks/>
          </p:cNvSpPr>
          <p:nvPr/>
        </p:nvSpPr>
        <p:spPr>
          <a:xfrm>
            <a:off x="157148" y="5586413"/>
            <a:ext cx="2286014" cy="328612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h-TH" b="1" i="1" dirty="0">
                <a:ln>
                  <a:solidFill>
                    <a:sysClr val="windowText" lastClr="000000"/>
                  </a:solidFill>
                </a:ln>
                <a:solidFill>
                  <a:srgbClr val="9933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TH SarabunPSK" pitchFamily="34" charset="-34"/>
                <a:cs typeface="TH SarabunPSK" pitchFamily="34" charset="-34"/>
              </a:rPr>
              <a:t>“</a:t>
            </a:r>
            <a:r>
              <a:rPr lang="en-US" b="1" i="1" dirty="0">
                <a:ln>
                  <a:solidFill>
                    <a:sysClr val="windowText" lastClr="000000"/>
                  </a:solidFill>
                </a:ln>
                <a:solidFill>
                  <a:srgbClr val="9933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TH SarabunPSK" pitchFamily="34" charset="-34"/>
                <a:cs typeface="TH SarabunPSK" pitchFamily="34" charset="-34"/>
              </a:rPr>
              <a:t>Mr.Wittaya  Jaiwithee”</a:t>
            </a:r>
          </a:p>
        </p:txBody>
      </p:sp>
    </p:spTree>
    <p:extLst>
      <p:ext uri="{BB962C8B-B14F-4D97-AF65-F5344CB8AC3E}">
        <p14:creationId xmlns:p14="http://schemas.microsoft.com/office/powerpoint/2010/main" val="29699289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WordArt 3"/>
          <p:cNvSpPr>
            <a:spLocks noChangeArrowheads="1" noChangeShapeType="1" noTextEdit="1"/>
          </p:cNvSpPr>
          <p:nvPr/>
        </p:nvSpPr>
        <p:spPr bwMode="gray">
          <a:xfrm>
            <a:off x="2051720" y="2420888"/>
            <a:ext cx="5334000" cy="10668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0389"/>
              </a:avLst>
            </a:prstTxWarp>
          </a:bodyPr>
          <a:lstStyle/>
          <a:p>
            <a:pPr algn="ctr"/>
            <a:r>
              <a:rPr lang="en-US" sz="54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8980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</a:rPr>
              <a:t>Thank </a:t>
            </a:r>
            <a:r>
              <a:rPr lang="en-US" sz="54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8980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</a:rPr>
              <a:t>You</a:t>
            </a:r>
            <a:endParaRPr lang="th-TH" sz="54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outerShdw dist="89803" dir="2700000" algn="ctr" rotWithShape="0">
                  <a:srgbClr val="000000">
                    <a:alpha val="50000"/>
                  </a:srgbClr>
                </a:outerShdw>
              </a:effectLst>
              <a:latin typeface="Verdana"/>
            </a:endParaRPr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804DCF52-9C70-4B32-BBA7-1733B66DA320}" type="slidenum">
              <a:rPr lang="en-US" smtClean="0"/>
              <a:pPr algn="r">
                <a:defRPr/>
              </a:pPr>
              <a:t>12</a:t>
            </a:fld>
            <a:endParaRPr lang="en-US" dirty="0"/>
          </a:p>
        </p:txBody>
      </p:sp>
      <p:sp>
        <p:nvSpPr>
          <p:cNvPr id="5" name="ตัวยึดท้ายกระดาษ 4"/>
          <p:cNvSpPr txBox="1">
            <a:spLocks/>
          </p:cNvSpPr>
          <p:nvPr/>
        </p:nvSpPr>
        <p:spPr>
          <a:xfrm>
            <a:off x="827584" y="5373216"/>
            <a:ext cx="7632848" cy="1152128"/>
          </a:xfrm>
          <a:prstGeom prst="rect">
            <a:avLst/>
          </a:prstGeom>
          <a:ln>
            <a:noFill/>
          </a:ln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990033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wittaya2503@gmail.com   </a:t>
            </a:r>
            <a:r>
              <a:rPr lang="en-US" sz="2000" b="1" dirty="0" smtClean="0">
                <a:solidFill>
                  <a:srgbClr val="990033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</a:t>
            </a:r>
            <a:r>
              <a:rPr lang="en-US" sz="3200" b="1" dirty="0" smtClean="0">
                <a:solidFill>
                  <a:srgbClr val="990033"/>
                </a:solidFill>
                <a:latin typeface="TH SarabunPSK" pitchFamily="34" charset="-34"/>
                <a:cs typeface="TH SarabunPSK" pitchFamily="34" charset="-34"/>
                <a:sym typeface="Wingdings"/>
              </a:rPr>
              <a:t> : </a:t>
            </a:r>
            <a:r>
              <a:rPr lang="en-US" sz="3200" b="1" dirty="0" smtClean="0">
                <a:solidFill>
                  <a:srgbClr val="990033"/>
                </a:solidFill>
                <a:latin typeface="TH SarabunPSK" pitchFamily="34" charset="-34"/>
                <a:cs typeface="TH SarabunPSK" pitchFamily="34" charset="-34"/>
              </a:rPr>
              <a:t>081 – 764 - 3448</a:t>
            </a:r>
            <a:endParaRPr kumimoji="0" lang="en-US" sz="3200" b="0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uLnTx/>
              <a:uFillTx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60648"/>
            <a:ext cx="8640960" cy="5771728"/>
          </a:xfrm>
        </p:spPr>
        <p:txBody>
          <a:bodyPr/>
          <a:lstStyle/>
          <a:p>
            <a:pPr marL="0" indent="0" algn="ctr">
              <a:buNone/>
            </a:pPr>
            <a:r>
              <a:rPr lang="th-TH" sz="3600" dirty="0">
                <a:solidFill>
                  <a:srgbClr val="33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ประมวลการสอนรายวิชา  </a:t>
            </a:r>
            <a:r>
              <a:rPr lang="en-US" sz="3600" dirty="0">
                <a:solidFill>
                  <a:srgbClr val="33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(Course Syllabus)</a:t>
            </a:r>
          </a:p>
          <a:p>
            <a:pPr marL="0" indent="0" algn="ctr">
              <a:buNone/>
            </a:pPr>
            <a:r>
              <a:rPr lang="th-TH" sz="3600" dirty="0">
                <a:solidFill>
                  <a:srgbClr val="33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สถาบันการ</a:t>
            </a:r>
            <a:r>
              <a:rPr lang="th-TH" sz="3600" dirty="0" smtClean="0">
                <a:solidFill>
                  <a:srgbClr val="33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อาชีวศึกษา..................................</a:t>
            </a:r>
            <a:endParaRPr lang="en-US" sz="3600" dirty="0">
              <a:solidFill>
                <a:srgbClr val="3333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 algn="ctr">
              <a:buNone/>
            </a:pPr>
            <a:r>
              <a:rPr lang="th-TH" sz="3600" dirty="0">
                <a:solidFill>
                  <a:srgbClr val="33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หลักสูตรเทคโนโลยีบัณฑิต</a:t>
            </a:r>
            <a:r>
              <a:rPr lang="th-TH" sz="3600" b="0" dirty="0">
                <a:solidFill>
                  <a:srgbClr val="33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th-TH" sz="3600" dirty="0">
                <a:solidFill>
                  <a:srgbClr val="33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th-TH" sz="3600" dirty="0" smtClean="0">
                <a:solidFill>
                  <a:srgbClr val="33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สาขาวิชา..........)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33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----------------------------------------------------------------------------------------------------------------------------------</a:t>
            </a:r>
            <a:endParaRPr lang="th-TH" sz="2000" dirty="0" smtClean="0">
              <a:solidFill>
                <a:srgbClr val="3333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1.  รหัส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</a:t>
            </a: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ชื่อวิชา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จำนวน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หน่วย</a:t>
            </a:r>
            <a:r>
              <a:rPr lang="th-TH" sz="3200" dirty="0" err="1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กิต</a:t>
            </a:r>
            <a:r>
              <a:rPr lang="en-US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2.  จำนวน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ชั่วโมงที่สอน</a:t>
            </a: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/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ภาคเรียน</a:t>
            </a: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   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endParaRPr lang="th-TH" sz="3200" u="dotted" dirty="0" smtClean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ชื่อ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อาจารย์ผู้สอน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			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3.  ลักษณะ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 เงื่อนไขรายวิชา	</a:t>
            </a:r>
            <a:endParaRPr lang="th-TH" sz="3200" dirty="0" smtClean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- 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วิชาที่ต้องเรียนมาก่อนหรือเรียนพร้อมกัน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</a:t>
            </a:r>
            <a:r>
              <a:rPr lang="en-US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- 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สถานภาพของวิชา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		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600" dirty="0" smtClean="0">
                <a:solidFill>
                  <a:schemeClr val="accent4">
                    <a:lumMod val="90000"/>
                    <a:lumOff val="10000"/>
                  </a:schemeClr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en-US" sz="3600" dirty="0">
              <a:solidFill>
                <a:schemeClr val="accent4">
                  <a:lumMod val="90000"/>
                  <a:lumOff val="10000"/>
                </a:schemeClr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54056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692696"/>
            <a:ext cx="8136904" cy="5555704"/>
          </a:xfrm>
        </p:spPr>
        <p:txBody>
          <a:bodyPr/>
          <a:lstStyle/>
          <a:p>
            <a:pPr marL="0" indent="0">
              <a:buNone/>
            </a:pP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สมรรถนะรายวิชา </a:t>
            </a: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:</a:t>
            </a:r>
          </a:p>
          <a:p>
            <a:pPr marL="0" indent="0">
              <a:buNone/>
            </a:pP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																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คำอธิบายรายวิชา  </a:t>
            </a: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:</a:t>
            </a:r>
          </a:p>
          <a:p>
            <a:pPr marL="0" indent="0">
              <a:buNone/>
            </a:pP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																</a:t>
            </a:r>
            <a:endParaRPr lang="th-TH" sz="3200" dirty="0" smtClean="0">
              <a:solidFill>
                <a:srgbClr val="000099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7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46100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60648"/>
            <a:ext cx="8424936" cy="648072"/>
          </a:xfrm>
        </p:spPr>
        <p:txBody>
          <a:bodyPr/>
          <a:lstStyle/>
          <a:p>
            <a:pPr eaLnBrk="1" hangingPunct="1">
              <a:buClr>
                <a:srgbClr val="000066"/>
              </a:buClr>
              <a:buSzPct val="65000"/>
              <a:buNone/>
            </a:pP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 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ประมวลการสอน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รายวิชา</a:t>
            </a: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7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276876"/>
              </p:ext>
            </p:extLst>
          </p:nvPr>
        </p:nvGraphicFramePr>
        <p:xfrm>
          <a:off x="251520" y="764704"/>
          <a:ext cx="8640960" cy="5790759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36104"/>
                <a:gridCol w="1728192"/>
                <a:gridCol w="2160240"/>
                <a:gridCol w="1008112"/>
                <a:gridCol w="2808312"/>
              </a:tblGrid>
              <a:tr h="88347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333300"/>
                          </a:solidFill>
                          <a:effectLst/>
                          <a:latin typeface="Cordia New" panose="020B0304020202020204" pitchFamily="34" charset="-34"/>
                          <a:ea typeface="Cordia New" panose="020B0304020202020204" pitchFamily="34" charset="-34"/>
                          <a:cs typeface="TH SarabunPSK" panose="020B0500040200020003" pitchFamily="34" charset="-34"/>
                        </a:rPr>
                        <a:t>หน่วยที่</a:t>
                      </a:r>
                      <a:endParaRPr lang="en-US" sz="2800" dirty="0">
                        <a:solidFill>
                          <a:srgbClr val="333300"/>
                        </a:solidFill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333300"/>
                          </a:solidFill>
                          <a:effectLst/>
                          <a:latin typeface="Cordia New" panose="020B0304020202020204" pitchFamily="34" charset="-34"/>
                          <a:ea typeface="Cordia New" panose="020B0304020202020204" pitchFamily="34" charset="-34"/>
                          <a:cs typeface="TH SarabunPSK" panose="020B0500040200020003" pitchFamily="34" charset="-34"/>
                        </a:rPr>
                        <a:t>ชื่อหน่วย / รายการสอน</a:t>
                      </a:r>
                      <a:endParaRPr lang="en-US" sz="2800" dirty="0">
                        <a:solidFill>
                          <a:srgbClr val="333300"/>
                        </a:solidFill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333300"/>
                          </a:solidFill>
                          <a:effectLst/>
                          <a:latin typeface="Cordia New" panose="020B0304020202020204" pitchFamily="34" charset="-34"/>
                          <a:ea typeface="Cordia New" panose="020B0304020202020204" pitchFamily="34" charset="-34"/>
                          <a:cs typeface="TH SarabunPSK" panose="020B0500040200020003" pitchFamily="34" charset="-34"/>
                        </a:rPr>
                        <a:t>สมรรถนะ / เกณฑ์การปฏิบัติงาน</a:t>
                      </a:r>
                      <a:endParaRPr lang="en-US" sz="2800" dirty="0">
                        <a:solidFill>
                          <a:srgbClr val="333300"/>
                        </a:solidFill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333300"/>
                          </a:solidFill>
                          <a:effectLst/>
                          <a:latin typeface="Cordia New" panose="020B0304020202020204" pitchFamily="34" charset="-34"/>
                          <a:ea typeface="Cordia New" panose="020B0304020202020204" pitchFamily="34" charset="-34"/>
                          <a:cs typeface="TH SarabunPSK" panose="020B0500040200020003" pitchFamily="34" charset="-34"/>
                        </a:rPr>
                        <a:t>ชั่วโมงที่</a:t>
                      </a:r>
                      <a:endParaRPr lang="en-US" sz="2800" dirty="0">
                        <a:solidFill>
                          <a:srgbClr val="333300"/>
                        </a:solidFill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dirty="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621132">
                <a:tc>
                  <a:txBody>
                    <a:bodyPr/>
                    <a:lstStyle/>
                    <a:p>
                      <a:endParaRPr lang="th-TH" sz="280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2800" dirty="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2800" dirty="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2800" dirty="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h-TH" sz="2800" b="1" kern="1200" dirty="0" smtClean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วิธีการจัดการเรียนรู้</a:t>
                      </a:r>
                      <a:endParaRPr lang="en-US" sz="2800" b="1" kern="1200" dirty="0" smtClean="0">
                        <a:solidFill>
                          <a:srgbClr val="000000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[     ] 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แบบปฏิบัติใน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    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ห้องปฏิบัติการ/โรงฝึก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</a:t>
                      </a:r>
                      <a:endParaRPr lang="th-TH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[   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]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แบบกรณีศึกษา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[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] Problem Based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     Learning	    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[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] Project Based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    Learning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[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]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แบบสาธิต                 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 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[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]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แบบศึกษาค้นคว้าด้วย</a:t>
                      </a:r>
                    </a:p>
                    <a:p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    ตนเอง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[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]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แบบบรรยาย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	      </a:t>
                      </a: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[  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]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แบบอื่น ๆ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ระบุ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)……….</a:t>
                      </a:r>
                      <a:endParaRPr lang="th-TH" sz="2400" b="1" dirty="0">
                        <a:solidFill>
                          <a:srgbClr val="33330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81305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60648"/>
            <a:ext cx="8424936" cy="648072"/>
          </a:xfrm>
        </p:spPr>
        <p:txBody>
          <a:bodyPr/>
          <a:lstStyle/>
          <a:p>
            <a:pPr eaLnBrk="1" hangingPunct="1">
              <a:buClr>
                <a:srgbClr val="000066"/>
              </a:buClr>
              <a:buSzPct val="65000"/>
              <a:buNone/>
            </a:pP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 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ประมวลการสอน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รายวิชา</a:t>
            </a: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6092434"/>
              </p:ext>
            </p:extLst>
          </p:nvPr>
        </p:nvGraphicFramePr>
        <p:xfrm>
          <a:off x="251520" y="764704"/>
          <a:ext cx="8640960" cy="554963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36104"/>
                <a:gridCol w="1728192"/>
                <a:gridCol w="2160240"/>
                <a:gridCol w="1008112"/>
                <a:gridCol w="2808312"/>
              </a:tblGrid>
              <a:tr h="100811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333300"/>
                          </a:solidFill>
                          <a:effectLst/>
                          <a:latin typeface="Cordia New" panose="020B0304020202020204" pitchFamily="34" charset="-34"/>
                          <a:ea typeface="Cordia New" panose="020B0304020202020204" pitchFamily="34" charset="-34"/>
                          <a:cs typeface="TH SarabunPSK" panose="020B0500040200020003" pitchFamily="34" charset="-34"/>
                        </a:rPr>
                        <a:t>หน่วยที่</a:t>
                      </a:r>
                      <a:endParaRPr lang="en-US" sz="2800" dirty="0">
                        <a:solidFill>
                          <a:srgbClr val="333300"/>
                        </a:solidFill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333300"/>
                          </a:solidFill>
                          <a:effectLst/>
                          <a:latin typeface="Cordia New" panose="020B0304020202020204" pitchFamily="34" charset="-34"/>
                          <a:ea typeface="Cordia New" panose="020B0304020202020204" pitchFamily="34" charset="-34"/>
                          <a:cs typeface="TH SarabunPSK" panose="020B0500040200020003" pitchFamily="34" charset="-34"/>
                        </a:rPr>
                        <a:t>ชื่อหน่วย / รายการสอน</a:t>
                      </a:r>
                      <a:endParaRPr lang="en-US" sz="2800" dirty="0">
                        <a:solidFill>
                          <a:srgbClr val="333300"/>
                        </a:solidFill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333300"/>
                          </a:solidFill>
                          <a:effectLst/>
                          <a:latin typeface="Cordia New" panose="020B0304020202020204" pitchFamily="34" charset="-34"/>
                          <a:ea typeface="Cordia New" panose="020B0304020202020204" pitchFamily="34" charset="-34"/>
                          <a:cs typeface="TH SarabunPSK" panose="020B0500040200020003" pitchFamily="34" charset="-34"/>
                        </a:rPr>
                        <a:t>สมรรถนะ / เกณฑ์การปฏิบัติงาน</a:t>
                      </a:r>
                      <a:endParaRPr lang="en-US" sz="2800" dirty="0">
                        <a:solidFill>
                          <a:srgbClr val="333300"/>
                        </a:solidFill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333300"/>
                          </a:solidFill>
                          <a:effectLst/>
                          <a:latin typeface="Cordia New" panose="020B0304020202020204" pitchFamily="34" charset="-34"/>
                          <a:ea typeface="Cordia New" panose="020B0304020202020204" pitchFamily="34" charset="-34"/>
                          <a:cs typeface="TH SarabunPSK" panose="020B0500040200020003" pitchFamily="34" charset="-34"/>
                        </a:rPr>
                        <a:t>ชั่วโมงที่</a:t>
                      </a:r>
                      <a:endParaRPr lang="en-US" sz="2800" dirty="0">
                        <a:solidFill>
                          <a:srgbClr val="333300"/>
                        </a:solidFill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dirty="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8142">
                <a:tc>
                  <a:txBody>
                    <a:bodyPr/>
                    <a:lstStyle/>
                    <a:p>
                      <a:endParaRPr lang="th-TH" sz="280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2800" dirty="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2800" dirty="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2800" dirty="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h-TH" sz="2800" b="1" kern="1200" dirty="0" smtClean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สื่อการสอน </a:t>
                      </a:r>
                      <a:endParaRPr lang="en-US" sz="2800" b="1" kern="1200" dirty="0" smtClean="0">
                        <a:solidFill>
                          <a:srgbClr val="000000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[     ] 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ใบช่วยสอน   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    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Symbol" panose="05050102010706020507" pitchFamily="18" charset="2"/>
                        </a:rPr>
                        <a:t>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ใบความรู้  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Symbol" panose="05050102010706020507" pitchFamily="18" charset="2"/>
                        </a:rPr>
                        <a:t>         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ใบงาน  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Symbol" panose="05050102010706020507" pitchFamily="18" charset="2"/>
                        </a:rPr>
                        <a:t>         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ใบปฏิบัติงาน   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Symbol" panose="05050102010706020507" pitchFamily="18" charset="2"/>
                        </a:rPr>
                        <a:t>         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ใบมอบหมายงาน  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[     ]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Symbol" panose="05050102010706020507" pitchFamily="18" charset="2"/>
                        </a:rPr>
                        <a:t>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2400" b="1" kern="1200" dirty="0" err="1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วีดิ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ทัศน์  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Symbol" panose="05050102010706020507" pitchFamily="18" charset="2"/>
                        </a:rPr>
                        <a:t>         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สไลด์ 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Symbol" panose="05050102010706020507" pitchFamily="18" charset="2"/>
                        </a:rPr>
                        <a:t>         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แผ่นภาพ  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Symbol" panose="05050102010706020507" pitchFamily="18" charset="2"/>
                        </a:rPr>
                        <a:t>         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แผนภูมิ  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Symbol" panose="05050102010706020507" pitchFamily="18" charset="2"/>
                        </a:rPr>
                        <a:t>         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รูปภาพ</a:t>
                      </a:r>
                      <a:endParaRPr lang="en-US" sz="24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[     ]  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อื่น ๆ 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(</a:t>
                      </a:r>
                      <a:r>
                        <a:rPr lang="th-TH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ระบุ</a:t>
                      </a:r>
                      <a:r>
                        <a:rPr lang="en-US" sz="24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)  </a:t>
                      </a:r>
                      <a:r>
                        <a:rPr lang="en-US" sz="2400" b="1" u="dotted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  <a:sym typeface="Symbol" panose="05050102010706020507" pitchFamily="18" charset="2"/>
                        </a:rPr>
                        <a:t></a:t>
                      </a:r>
                      <a:endParaRPr lang="th-TH" sz="2000" b="1" dirty="0">
                        <a:solidFill>
                          <a:srgbClr val="33330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539619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60648"/>
            <a:ext cx="8424936" cy="648072"/>
          </a:xfrm>
        </p:spPr>
        <p:txBody>
          <a:bodyPr/>
          <a:lstStyle/>
          <a:p>
            <a:pPr eaLnBrk="1" hangingPunct="1">
              <a:buClr>
                <a:srgbClr val="000066"/>
              </a:buClr>
              <a:buSzPct val="65000"/>
              <a:buNone/>
            </a:pP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4.  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ประมวลการสอน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รายวิชา</a:t>
            </a: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7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graphicFrame>
        <p:nvGraphicFramePr>
          <p:cNvPr id="3" name="ตาราง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639445"/>
              </p:ext>
            </p:extLst>
          </p:nvPr>
        </p:nvGraphicFramePr>
        <p:xfrm>
          <a:off x="251520" y="908720"/>
          <a:ext cx="8640960" cy="4391392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936104"/>
                <a:gridCol w="1728192"/>
                <a:gridCol w="2160240"/>
                <a:gridCol w="1008112"/>
                <a:gridCol w="2808312"/>
              </a:tblGrid>
              <a:tr h="100811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333300"/>
                          </a:solidFill>
                          <a:effectLst/>
                          <a:latin typeface="Cordia New" panose="020B0304020202020204" pitchFamily="34" charset="-34"/>
                          <a:ea typeface="Cordia New" panose="020B0304020202020204" pitchFamily="34" charset="-34"/>
                          <a:cs typeface="TH SarabunPSK" panose="020B0500040200020003" pitchFamily="34" charset="-34"/>
                        </a:rPr>
                        <a:t>หน่วยที่</a:t>
                      </a:r>
                      <a:endParaRPr lang="en-US" sz="2800" dirty="0">
                        <a:solidFill>
                          <a:srgbClr val="333300"/>
                        </a:solidFill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333300"/>
                          </a:solidFill>
                          <a:effectLst/>
                          <a:latin typeface="Cordia New" panose="020B0304020202020204" pitchFamily="34" charset="-34"/>
                          <a:ea typeface="Cordia New" panose="020B0304020202020204" pitchFamily="34" charset="-34"/>
                          <a:cs typeface="TH SarabunPSK" panose="020B0500040200020003" pitchFamily="34" charset="-34"/>
                        </a:rPr>
                        <a:t>ชื่อหน่วย / รายการสอน</a:t>
                      </a:r>
                      <a:endParaRPr lang="en-US" sz="2800" dirty="0">
                        <a:solidFill>
                          <a:srgbClr val="333300"/>
                        </a:solidFill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333300"/>
                          </a:solidFill>
                          <a:effectLst/>
                          <a:latin typeface="Cordia New" panose="020B0304020202020204" pitchFamily="34" charset="-34"/>
                          <a:ea typeface="Cordia New" panose="020B0304020202020204" pitchFamily="34" charset="-34"/>
                          <a:cs typeface="TH SarabunPSK" panose="020B0500040200020003" pitchFamily="34" charset="-34"/>
                        </a:rPr>
                        <a:t>สมรรถนะ / เกณฑ์การปฏิบัติงาน</a:t>
                      </a:r>
                      <a:endParaRPr lang="en-US" sz="2800" dirty="0">
                        <a:solidFill>
                          <a:srgbClr val="333300"/>
                        </a:solidFill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th-TH" sz="2800" b="1" dirty="0">
                          <a:solidFill>
                            <a:srgbClr val="333300"/>
                          </a:solidFill>
                          <a:effectLst/>
                          <a:latin typeface="Cordia New" panose="020B0304020202020204" pitchFamily="34" charset="-34"/>
                          <a:ea typeface="Cordia New" panose="020B0304020202020204" pitchFamily="34" charset="-34"/>
                          <a:cs typeface="TH SarabunPSK" panose="020B0500040200020003" pitchFamily="34" charset="-34"/>
                        </a:rPr>
                        <a:t>ชั่วโมงที่</a:t>
                      </a:r>
                      <a:endParaRPr lang="en-US" sz="2800" dirty="0">
                        <a:solidFill>
                          <a:srgbClr val="333300"/>
                        </a:solidFill>
                        <a:effectLst/>
                        <a:latin typeface="Cordia New" panose="020B0304020202020204" pitchFamily="34" charset="-34"/>
                        <a:ea typeface="Cordia New" panose="020B0304020202020204" pitchFamily="34" charset="-34"/>
                        <a:cs typeface="Cordia New" panose="020B0304020202020204" pitchFamily="34" charset="-34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dirty="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278142">
                <a:tc>
                  <a:txBody>
                    <a:bodyPr/>
                    <a:lstStyle/>
                    <a:p>
                      <a:endParaRPr lang="th-TH" sz="280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2800" dirty="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280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2800" dirty="0">
                        <a:solidFill>
                          <a:srgbClr val="333300"/>
                        </a:solidFill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th-TH" sz="2800" b="1" kern="1200" dirty="0" smtClean="0">
                          <a:solidFill>
                            <a:srgbClr val="000000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การวัดผลการศึกษา </a:t>
                      </a:r>
                      <a:endParaRPr lang="en-US" sz="2800" b="1" kern="1200" dirty="0" smtClean="0">
                        <a:solidFill>
                          <a:srgbClr val="000000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 lvl="0"/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1) </a:t>
                      </a: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เครื่องมือประเมิน</a:t>
                      </a:r>
                      <a:endParaRPr lang="en-US" sz="28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</a:t>
                      </a: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.....................................</a:t>
                      </a:r>
                    </a:p>
                    <a:p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</a:t>
                      </a:r>
                      <a:r>
                        <a:rPr lang="th-TH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..................................... </a:t>
                      </a:r>
                      <a:endParaRPr lang="en-US" sz="28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pPr lvl="0"/>
                      <a:r>
                        <a:rPr lang="en-US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2) </a:t>
                      </a:r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เกณฑ์การประเมิน</a:t>
                      </a:r>
                    </a:p>
                    <a:p>
                      <a:pPr lvl="0"/>
                      <a:r>
                        <a:rPr lang="th-TH" sz="2800" b="1" kern="120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.....................................</a:t>
                      </a:r>
                    </a:p>
                    <a:p>
                      <a:pPr lvl="0"/>
                      <a:r>
                        <a:rPr lang="th-TH" sz="2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TH SarabunPSK" panose="020B0500040200020003" pitchFamily="34" charset="-34"/>
                          <a:ea typeface="+mn-ea"/>
                          <a:cs typeface="TH SarabunPSK" panose="020B0500040200020003" pitchFamily="34" charset="-34"/>
                        </a:rPr>
                        <a:t>    ....................................</a:t>
                      </a:r>
                      <a:endParaRPr lang="en-US" sz="2800" b="1" kern="1200" dirty="0" smtClean="0">
                        <a:solidFill>
                          <a:schemeClr val="dk1"/>
                        </a:solidFill>
                        <a:effectLst/>
                        <a:latin typeface="TH SarabunPSK" panose="020B0500040200020003" pitchFamily="34" charset="-34"/>
                        <a:ea typeface="+mn-ea"/>
                        <a:cs typeface="TH SarabunPSK" panose="020B0500040200020003" pitchFamily="34" charset="-34"/>
                      </a:endParaRPr>
                    </a:p>
                    <a:p>
                      <a:endParaRPr lang="th-TH" sz="2000" b="1" dirty="0">
                        <a:solidFill>
                          <a:srgbClr val="33330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699517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ท้ายกระดาษ 7"/>
          <p:cNvSpPr txBox="1">
            <a:spLocks/>
          </p:cNvSpPr>
          <p:nvPr/>
        </p:nvSpPr>
        <p:spPr>
          <a:xfrm>
            <a:off x="6921961" y="6237312"/>
            <a:ext cx="2286014" cy="328612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h-TH" b="1" i="1" dirty="0">
                <a:ln>
                  <a:solidFill>
                    <a:sysClr val="windowText" lastClr="000000"/>
                  </a:solidFill>
                </a:ln>
                <a:solidFill>
                  <a:srgbClr val="9933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TH SarabunPSK" pitchFamily="34" charset="-34"/>
                <a:cs typeface="TH SarabunPSK" pitchFamily="34" charset="-34"/>
              </a:rPr>
              <a:t>“</a:t>
            </a:r>
            <a:r>
              <a:rPr lang="en-US" b="1" i="1" dirty="0">
                <a:ln>
                  <a:solidFill>
                    <a:sysClr val="windowText" lastClr="000000"/>
                  </a:solidFill>
                </a:ln>
                <a:solidFill>
                  <a:srgbClr val="9933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TH SarabunPSK" pitchFamily="34" charset="-34"/>
                <a:cs typeface="TH SarabunPSK" pitchFamily="34" charset="-34"/>
              </a:rPr>
              <a:t>Mr.Wittaya  Jaiwithee”</a:t>
            </a:r>
          </a:p>
        </p:txBody>
      </p:sp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9430850"/>
              </p:ext>
            </p:extLst>
          </p:nvPr>
        </p:nvGraphicFramePr>
        <p:xfrm>
          <a:off x="539552" y="476672"/>
          <a:ext cx="8280920" cy="582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475252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altLang="th-TH" sz="2800" b="1" dirty="0" smtClean="0">
                          <a:solidFill>
                            <a:schemeClr val="bg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ชื่อหน่วย / รายการสอน</a:t>
                      </a:r>
                      <a:endParaRPr lang="th-TH" dirty="0">
                        <a:solidFill>
                          <a:schemeClr val="bg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altLang="th-TH" sz="2800" b="1" dirty="0" smtClean="0">
                          <a:solidFill>
                            <a:schemeClr val="bg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สมรรถนะ / เกณฑ์การปฏิบัติงาน </a:t>
                      </a:r>
                      <a:endParaRPr lang="th-TH" dirty="0">
                        <a:solidFill>
                          <a:schemeClr val="bg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th-TH" altLang="th-TH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หน่วยที่ </a:t>
                      </a:r>
                      <a:r>
                        <a:rPr lang="en-US" altLang="th-TH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 ……………</a:t>
                      </a:r>
                      <a:endParaRPr lang="th-TH" altLang="th-TH" sz="2800" b="1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/>
                      <a:r>
                        <a:rPr lang="th-TH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  </a:t>
                      </a:r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1…………………………..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      1.1 ………………….       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      1.2 ………………….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          2. …………………………</a:t>
                      </a:r>
                      <a:endParaRPr lang="th-TH" dirty="0">
                        <a:solidFill>
                          <a:schemeClr val="tx1">
                            <a:lumMod val="50000"/>
                          </a:schemeClr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altLang="th-TH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สมรรถนะ</a:t>
                      </a:r>
                      <a:r>
                        <a:rPr lang="en-US" altLang="th-TH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: ………………………………………………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        1. ……………………………………………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2. …………………………………………..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3. ……………………………………………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4. ……………………………………………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5. …………………………………………….</a:t>
                      </a:r>
                      <a:endParaRPr lang="th-TH" dirty="0">
                        <a:solidFill>
                          <a:schemeClr val="tx1">
                            <a:lumMod val="50000"/>
                          </a:schemeClr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th-TH" altLang="th-TH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หน่วยที่ </a:t>
                      </a:r>
                      <a:r>
                        <a:rPr lang="en-US" altLang="th-TH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 ……………</a:t>
                      </a:r>
                      <a:endParaRPr lang="th-TH" altLang="th-TH" sz="2800" b="1" dirty="0" smtClean="0">
                        <a:solidFill>
                          <a:schemeClr val="tx1">
                            <a:lumMod val="50000"/>
                          </a:schemeClr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l"/>
                      <a:r>
                        <a:rPr lang="th-TH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  </a:t>
                      </a:r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1…………………………..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      1.1 ………………….       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      1.2 ………………….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          2. …………………………</a:t>
                      </a:r>
                      <a:endParaRPr lang="th-TH" dirty="0">
                        <a:solidFill>
                          <a:schemeClr val="tx1">
                            <a:lumMod val="50000"/>
                          </a:schemeClr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th-TH" altLang="th-TH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สมรรถนะ</a:t>
                      </a:r>
                      <a:r>
                        <a:rPr lang="en-US" altLang="th-TH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: ………………………………………………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          1. ……………………………………………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2. …………………………………………..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3. ……………………………………………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4. ……………………………………………</a:t>
                      </a:r>
                    </a:p>
                    <a:p>
                      <a:pPr algn="l"/>
                      <a:r>
                        <a:rPr lang="en-US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	5. …………………………………………….</a:t>
                      </a:r>
                      <a:endParaRPr lang="th-TH" dirty="0">
                        <a:solidFill>
                          <a:schemeClr val="tx1">
                            <a:lumMod val="50000"/>
                          </a:schemeClr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วงเล็บปีกกาขวา 2"/>
          <p:cNvSpPr/>
          <p:nvPr/>
        </p:nvSpPr>
        <p:spPr>
          <a:xfrm>
            <a:off x="6588224" y="1628799"/>
            <a:ext cx="360040" cy="1728192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" name="กล่องข้อความ 3"/>
          <p:cNvSpPr txBox="1"/>
          <p:nvPr/>
        </p:nvSpPr>
        <p:spPr>
          <a:xfrm>
            <a:off x="7164288" y="2015842"/>
            <a:ext cx="1192955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เกณฑ์การ</a:t>
            </a:r>
          </a:p>
          <a:p>
            <a:pPr algn="ctr"/>
            <a:r>
              <a:rPr lang="th-TH" sz="2800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ปฏิบัติงาน</a:t>
            </a:r>
            <a:endParaRPr lang="th-TH" sz="2800" b="1" dirty="0">
              <a:solidFill>
                <a:srgbClr val="FFF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18" name="วงเล็บปีกกาขวา 17"/>
          <p:cNvSpPr/>
          <p:nvPr/>
        </p:nvSpPr>
        <p:spPr>
          <a:xfrm>
            <a:off x="6588224" y="4365104"/>
            <a:ext cx="360040" cy="1728192"/>
          </a:xfrm>
          <a:prstGeom prst="rightBrac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0" name="กล่องข้อความ 19"/>
          <p:cNvSpPr txBox="1"/>
          <p:nvPr/>
        </p:nvSpPr>
        <p:spPr>
          <a:xfrm>
            <a:off x="7164288" y="4752147"/>
            <a:ext cx="1192955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เกณฑ์การ</a:t>
            </a:r>
          </a:p>
          <a:p>
            <a:pPr algn="ctr"/>
            <a:r>
              <a:rPr lang="th-TH" sz="2800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ปฏิบัติงาน</a:t>
            </a:r>
            <a:endParaRPr lang="th-TH" sz="2800" b="1" dirty="0">
              <a:solidFill>
                <a:srgbClr val="FFF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87107124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ท้ายกระดาษ 7"/>
          <p:cNvSpPr txBox="1">
            <a:spLocks/>
          </p:cNvSpPr>
          <p:nvPr/>
        </p:nvSpPr>
        <p:spPr>
          <a:xfrm>
            <a:off x="6921961" y="6237312"/>
            <a:ext cx="2286014" cy="328612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th-TH" b="1" i="1" dirty="0">
                <a:ln>
                  <a:solidFill>
                    <a:sysClr val="windowText" lastClr="000000"/>
                  </a:solidFill>
                </a:ln>
                <a:solidFill>
                  <a:srgbClr val="9933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TH SarabunPSK" pitchFamily="34" charset="-34"/>
                <a:cs typeface="TH SarabunPSK" pitchFamily="34" charset="-34"/>
              </a:rPr>
              <a:t>“</a:t>
            </a:r>
            <a:r>
              <a:rPr lang="en-US" b="1" i="1" dirty="0">
                <a:ln>
                  <a:solidFill>
                    <a:sysClr val="windowText" lastClr="000000"/>
                  </a:solidFill>
                </a:ln>
                <a:solidFill>
                  <a:srgbClr val="9933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latin typeface="TH SarabunPSK" pitchFamily="34" charset="-34"/>
                <a:cs typeface="TH SarabunPSK" pitchFamily="34" charset="-34"/>
              </a:rPr>
              <a:t>Mr.Wittaya  Jaiwithee”</a:t>
            </a:r>
          </a:p>
        </p:txBody>
      </p:sp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563131"/>
              </p:ext>
            </p:extLst>
          </p:nvPr>
        </p:nvGraphicFramePr>
        <p:xfrm>
          <a:off x="467544" y="788384"/>
          <a:ext cx="828092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0360"/>
                <a:gridCol w="504056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h-TH" altLang="th-TH" sz="2800" b="1" dirty="0" smtClean="0">
                          <a:solidFill>
                            <a:schemeClr val="bg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ชื่อหน่วย / รายการสอน</a:t>
                      </a:r>
                      <a:endParaRPr lang="th-TH" dirty="0">
                        <a:solidFill>
                          <a:schemeClr val="bg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h-TH" altLang="th-TH" sz="2800" b="1" dirty="0" smtClean="0">
                          <a:solidFill>
                            <a:schemeClr val="bg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สมรรถนะ / เกณฑ์การปฏิบัติงาน </a:t>
                      </a:r>
                      <a:endParaRPr lang="th-TH" dirty="0">
                        <a:solidFill>
                          <a:schemeClr val="bg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 eaLnBrk="1" hangingPunct="1"/>
                      <a:r>
                        <a:rPr lang="th-TH" altLang="th-TH" sz="2800" b="1" u="sng" dirty="0" smtClean="0">
                          <a:solidFill>
                            <a:srgbClr val="3333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หน่วยที่ </a:t>
                      </a:r>
                      <a:r>
                        <a:rPr lang="en-US" altLang="th-TH" sz="2800" b="1" u="sng" dirty="0" smtClean="0">
                          <a:solidFill>
                            <a:srgbClr val="3333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 </a:t>
                      </a:r>
                      <a:r>
                        <a:rPr lang="th-TH" sz="2800" b="1" dirty="0" smtClean="0">
                          <a:solidFill>
                            <a:srgbClr val="3333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เรื่อง การทำชิ้นงาน</a:t>
                      </a:r>
                      <a:endParaRPr lang="th-TH" altLang="th-TH" sz="2800" b="1" dirty="0" smtClean="0">
                        <a:solidFill>
                          <a:srgbClr val="33330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>
                        <a:defRPr/>
                      </a:pPr>
                      <a:r>
                        <a:rPr lang="en-US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1</a:t>
                      </a:r>
                      <a:r>
                        <a:rPr lang="th-TH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 การวางแผนการใช้เครื่องมือ</a:t>
                      </a:r>
                    </a:p>
                    <a:p>
                      <a:pPr>
                        <a:defRPr/>
                      </a:pPr>
                      <a:r>
                        <a:rPr lang="en-US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2</a:t>
                      </a:r>
                      <a:r>
                        <a:rPr lang="th-TH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 การทำชิ้นงาน</a:t>
                      </a:r>
                    </a:p>
                    <a:p>
                      <a:pPr>
                        <a:defRPr/>
                      </a:pPr>
                      <a:r>
                        <a:rPr lang="th-TH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</a:t>
                      </a:r>
                      <a:r>
                        <a:rPr lang="th-TH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. การตรวจสอบชิ้นงาน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  <a:defRPr/>
                      </a:pPr>
                      <a:r>
                        <a:rPr lang="th-TH" altLang="th-TH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สมรรถนะ</a:t>
                      </a:r>
                      <a:r>
                        <a:rPr lang="en-US" altLang="th-TH" sz="2800" b="1" dirty="0" smtClean="0">
                          <a:solidFill>
                            <a:schemeClr val="tx1">
                              <a:lumMod val="50000"/>
                            </a:schemeClr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: </a:t>
                      </a:r>
                      <a:r>
                        <a:rPr lang="th-TH" sz="2800" b="1" dirty="0" smtClean="0">
                          <a:solidFill>
                            <a:srgbClr val="00000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ทำชิ้นงานตามหลักวิธีการ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  <a:defRPr/>
                      </a:pPr>
                      <a:r>
                        <a:rPr lang="th-TH" sz="2800" b="1" dirty="0" smtClean="0">
                          <a:solidFill>
                            <a:srgbClr val="7030A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แผนการใช้เครื่องมือได้เขียนไว้อย่างชัดเจน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  <a:defRPr/>
                      </a:pPr>
                      <a:r>
                        <a:rPr lang="th-TH" sz="2800" b="1" dirty="0" smtClean="0">
                          <a:solidFill>
                            <a:srgbClr val="7030A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เครื่องมือได้จัดเตรียมไว้พร้อมใช้งาน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  <a:defRPr/>
                      </a:pPr>
                      <a:r>
                        <a:rPr lang="th-TH" sz="2800" b="1" dirty="0" smtClean="0">
                          <a:solidFill>
                            <a:srgbClr val="7030A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วัสดุได้รับการจัดเตรียมตามข้อกำหนด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  <a:defRPr/>
                      </a:pPr>
                      <a:r>
                        <a:rPr lang="th-TH" sz="2800" b="1" dirty="0" smtClean="0">
                          <a:solidFill>
                            <a:srgbClr val="7030A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การจัดทำชิ้นงานได้ดำเนินการตามขั้นตอน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  <a:defRPr/>
                      </a:pPr>
                      <a:r>
                        <a:rPr lang="th-TH" sz="2800" b="1" dirty="0" smtClean="0">
                          <a:solidFill>
                            <a:srgbClr val="7030A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ชื้นงานผ่านการตกแต่งอยู่ในสภาพพร้อมใช้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  <a:defRPr/>
                      </a:pPr>
                      <a:r>
                        <a:rPr lang="th-TH" sz="2800" b="1" dirty="0" smtClean="0">
                          <a:solidFill>
                            <a:srgbClr val="7030A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ชิ้นงานได้รับการตรวจสอบพร้อมส่งมอบ</a:t>
                      </a:r>
                    </a:p>
                    <a:p>
                      <a:pPr marL="514350" indent="-514350">
                        <a:buFont typeface="+mj-lt"/>
                        <a:buAutoNum type="arabicPeriod"/>
                        <a:defRPr/>
                      </a:pPr>
                      <a:r>
                        <a:rPr lang="th-TH" sz="2800" b="1" dirty="0" smtClean="0">
                          <a:solidFill>
                            <a:srgbClr val="7030A0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บริเวณพื้นที่ปฏิบัติงานได้ผ่านการทำความสะอาดหลังเสร็จสิ้นการปฏิบัติงาน</a:t>
                      </a:r>
                      <a:endParaRPr lang="th-TH" dirty="0">
                        <a:solidFill>
                          <a:srgbClr val="7030A0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กล่องข้อความ 3"/>
          <p:cNvSpPr txBox="1"/>
          <p:nvPr/>
        </p:nvSpPr>
        <p:spPr>
          <a:xfrm>
            <a:off x="1763688" y="4302360"/>
            <a:ext cx="1192955" cy="954107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th-TH" sz="2800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เกณฑ์การ</a:t>
            </a:r>
          </a:p>
          <a:p>
            <a:pPr algn="ctr"/>
            <a:r>
              <a:rPr lang="th-TH" sz="2800" b="1" dirty="0" smtClean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ปฏิบัติงาน</a:t>
            </a:r>
            <a:endParaRPr lang="th-TH" sz="2800" b="1" dirty="0">
              <a:solidFill>
                <a:srgbClr val="FFF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5" name="วงเล็บปีกกาซ้าย 4"/>
          <p:cNvSpPr/>
          <p:nvPr/>
        </p:nvSpPr>
        <p:spPr>
          <a:xfrm>
            <a:off x="3707904" y="1769573"/>
            <a:ext cx="792088" cy="3315612"/>
          </a:xfrm>
          <a:prstGeom prst="leftBrace">
            <a:avLst/>
          </a:prstGeom>
          <a:ln>
            <a:solidFill>
              <a:srgbClr val="00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cxnSp>
        <p:nvCxnSpPr>
          <p:cNvPr id="7" name="ลูกศรเชื่อมต่อแบบตรง 6"/>
          <p:cNvCxnSpPr/>
          <p:nvPr/>
        </p:nvCxnSpPr>
        <p:spPr>
          <a:xfrm flipH="1">
            <a:off x="2483768" y="3427379"/>
            <a:ext cx="1224136" cy="72170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322590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764704"/>
            <a:ext cx="8424936" cy="5483696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5.  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การวัดและประเมินผล 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1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คะแนนเก็บตลอด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ภาคเรียน 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     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- 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ประเมินผลย่อย ร้อยละ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	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- 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กิจกรรมตรวจสอบความเข้าใจ</a:t>
            </a: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</a:t>
            </a:r>
          </a:p>
          <a:p>
            <a:pPr marL="0" indent="0">
              <a:buNone/>
            </a:pPr>
            <a:r>
              <a:rPr lang="en-US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- 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อื่น ๆ </a:t>
            </a:r>
            <a:r>
              <a:rPr lang="en-US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พฤติกรรมนักศึกษา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r>
              <a:rPr lang="en-US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2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รายงาน/ภาระงาน/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ชิ้นงาน</a:t>
            </a:r>
            <a:r>
              <a:rPr lang="en-US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</a:t>
            </a:r>
            <a:endParaRPr lang="en-US" sz="3200" dirty="0">
              <a:solidFill>
                <a:srgbClr val="000099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3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ประเมินผลลาง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ภาค 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</a:t>
            </a:r>
          </a:p>
          <a:p>
            <a:pPr marL="0" indent="0">
              <a:buNone/>
            </a:pP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4</a:t>
            </a:r>
            <a:r>
              <a:rPr lang="th-TH" sz="3200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ประเมินผลปลายภาค</a:t>
            </a:r>
            <a:r>
              <a:rPr lang="en-US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 </a:t>
            </a:r>
            <a:r>
              <a:rPr lang="en-US" sz="3200" u="dotted" dirty="0" smtClean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        </a:t>
            </a:r>
            <a:r>
              <a:rPr lang="en-US" sz="3200" u="dotted" dirty="0">
                <a:solidFill>
                  <a:srgbClr val="000099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		</a:t>
            </a:r>
            <a:endParaRPr lang="th-TH" sz="3200" dirty="0" smtClean="0">
              <a:solidFill>
                <a:srgbClr val="000099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8860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K01">
  <a:themeElements>
    <a:clrScheme name="OK01 2">
      <a:dk1>
        <a:srgbClr val="003366"/>
      </a:dk1>
      <a:lt1>
        <a:srgbClr val="FFFFFF"/>
      </a:lt1>
      <a:dk2>
        <a:srgbClr val="51A0B9"/>
      </a:dk2>
      <a:lt2>
        <a:srgbClr val="DDDDDD"/>
      </a:lt2>
      <a:accent1>
        <a:srgbClr val="438ACB"/>
      </a:accent1>
      <a:accent2>
        <a:srgbClr val="77AE26"/>
      </a:accent2>
      <a:accent3>
        <a:srgbClr val="FFFFFF"/>
      </a:accent3>
      <a:accent4>
        <a:srgbClr val="002A56"/>
      </a:accent4>
      <a:accent5>
        <a:srgbClr val="B0C4E2"/>
      </a:accent5>
      <a:accent6>
        <a:srgbClr val="6B9D21"/>
      </a:accent6>
      <a:hlink>
        <a:srgbClr val="6E815B"/>
      </a:hlink>
      <a:folHlink>
        <a:srgbClr val="90A8B0"/>
      </a:folHlink>
    </a:clrScheme>
    <a:fontScheme name="OK0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K01 1">
        <a:dk1>
          <a:srgbClr val="30311D"/>
        </a:dk1>
        <a:lt1>
          <a:srgbClr val="FFFFFF"/>
        </a:lt1>
        <a:dk2>
          <a:srgbClr val="866D10"/>
        </a:dk2>
        <a:lt2>
          <a:srgbClr val="DDDDDD"/>
        </a:lt2>
        <a:accent1>
          <a:srgbClr val="345C22"/>
        </a:accent1>
        <a:accent2>
          <a:srgbClr val="93B75F"/>
        </a:accent2>
        <a:accent3>
          <a:srgbClr val="FFFFFF"/>
        </a:accent3>
        <a:accent4>
          <a:srgbClr val="272817"/>
        </a:accent4>
        <a:accent5>
          <a:srgbClr val="AEB5AB"/>
        </a:accent5>
        <a:accent6>
          <a:srgbClr val="85A655"/>
        </a:accent6>
        <a:hlink>
          <a:srgbClr val="557B97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K01 2">
        <a:dk1>
          <a:srgbClr val="003366"/>
        </a:dk1>
        <a:lt1>
          <a:srgbClr val="FFFFFF"/>
        </a:lt1>
        <a:dk2>
          <a:srgbClr val="51A0B9"/>
        </a:dk2>
        <a:lt2>
          <a:srgbClr val="DDDDDD"/>
        </a:lt2>
        <a:accent1>
          <a:srgbClr val="438ACB"/>
        </a:accent1>
        <a:accent2>
          <a:srgbClr val="77AE26"/>
        </a:accent2>
        <a:accent3>
          <a:srgbClr val="FFFFFF"/>
        </a:accent3>
        <a:accent4>
          <a:srgbClr val="002A56"/>
        </a:accent4>
        <a:accent5>
          <a:srgbClr val="B0C4E2"/>
        </a:accent5>
        <a:accent6>
          <a:srgbClr val="6B9D21"/>
        </a:accent6>
        <a:hlink>
          <a:srgbClr val="6E815B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K01 3">
        <a:dk1>
          <a:srgbClr val="000066"/>
        </a:dk1>
        <a:lt1>
          <a:srgbClr val="FFFFFF"/>
        </a:lt1>
        <a:dk2>
          <a:srgbClr val="0D5597"/>
        </a:dk2>
        <a:lt2>
          <a:srgbClr val="DDDDDD"/>
        </a:lt2>
        <a:accent1>
          <a:srgbClr val="369A7B"/>
        </a:accent1>
        <a:accent2>
          <a:srgbClr val="AA67B3"/>
        </a:accent2>
        <a:accent3>
          <a:srgbClr val="FFFFFF"/>
        </a:accent3>
        <a:accent4>
          <a:srgbClr val="000056"/>
        </a:accent4>
        <a:accent5>
          <a:srgbClr val="AECABF"/>
        </a:accent5>
        <a:accent6>
          <a:srgbClr val="9A5DA2"/>
        </a:accent6>
        <a:hlink>
          <a:srgbClr val="C5A241"/>
        </a:hlink>
        <a:folHlink>
          <a:srgbClr val="BCC8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ชุดรูปแบบของ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3444</TotalTime>
  <Words>425</Words>
  <Application>Microsoft Office PowerPoint</Application>
  <PresentationFormat>On-screen Show (4:3)</PresentationFormat>
  <Paragraphs>174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OK01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Valued Acer Customer</dc:creator>
  <cp:lastModifiedBy>Mr.Robin ThaiSaKonWindows Se7en V5</cp:lastModifiedBy>
  <cp:revision>359</cp:revision>
  <cp:lastPrinted>2014-06-23T03:38:53Z</cp:lastPrinted>
  <dcterms:created xsi:type="dcterms:W3CDTF">2009-11-30T08:03:56Z</dcterms:created>
  <dcterms:modified xsi:type="dcterms:W3CDTF">2014-06-23T11:21:45Z</dcterms:modified>
</cp:coreProperties>
</file>