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537" r:id="rId2"/>
    <p:sldId id="649" r:id="rId3"/>
    <p:sldId id="334" r:id="rId4"/>
    <p:sldId id="644" r:id="rId5"/>
    <p:sldId id="563" r:id="rId6"/>
    <p:sldId id="603" r:id="rId7"/>
    <p:sldId id="604" r:id="rId8"/>
    <p:sldId id="646" r:id="rId9"/>
    <p:sldId id="647" r:id="rId10"/>
    <p:sldId id="557" r:id="rId11"/>
    <p:sldId id="588" r:id="rId12"/>
    <p:sldId id="590" r:id="rId13"/>
    <p:sldId id="593" r:id="rId14"/>
    <p:sldId id="605" r:id="rId15"/>
    <p:sldId id="606" r:id="rId16"/>
    <p:sldId id="607" r:id="rId17"/>
    <p:sldId id="608" r:id="rId18"/>
    <p:sldId id="619" r:id="rId19"/>
    <p:sldId id="609" r:id="rId20"/>
    <p:sldId id="611" r:id="rId21"/>
    <p:sldId id="612" r:id="rId22"/>
    <p:sldId id="620" r:id="rId23"/>
    <p:sldId id="621" r:id="rId24"/>
    <p:sldId id="613" r:id="rId25"/>
    <p:sldId id="622" r:id="rId26"/>
    <p:sldId id="615" r:id="rId27"/>
    <p:sldId id="616" r:id="rId28"/>
    <p:sldId id="624" r:id="rId29"/>
    <p:sldId id="625" r:id="rId30"/>
    <p:sldId id="626" r:id="rId31"/>
    <p:sldId id="333" r:id="rId32"/>
  </p:sldIdLst>
  <p:sldSz cx="9144000" cy="6858000" type="screen4x3"/>
  <p:notesSz cx="6858000" cy="91440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DilleniaUPC" pitchFamily="18" charset="-34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006600"/>
    <a:srgbClr val="0000FF"/>
    <a:srgbClr val="333300"/>
    <a:srgbClr val="FF9900"/>
    <a:srgbClr val="CC3300"/>
    <a:srgbClr val="000099"/>
    <a:srgbClr val="000000"/>
    <a:srgbClr val="003300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01" autoAdjust="0"/>
    <p:restoredTop sz="94576" autoAdjust="0"/>
  </p:normalViewPr>
  <p:slideViewPr>
    <p:cSldViewPr>
      <p:cViewPr>
        <p:scale>
          <a:sx n="73" d="100"/>
          <a:sy n="73" d="100"/>
        </p:scale>
        <p:origin x="-9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6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8AD776-9ABC-485B-8B8C-ACFC93EE38C4}" type="datetimeFigureOut">
              <a:rPr lang="th-TH" smtClean="0"/>
              <a:pPr/>
              <a:t>23/06/57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D389FF-6A27-4B37-8E16-694D111D8F79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054006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208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noProof="0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noProof="0" smtClean="0"/>
              <a:t>ระดับที่สอง</a:t>
            </a:r>
          </a:p>
          <a:p>
            <a:pPr lvl="2"/>
            <a:r>
              <a:rPr lang="th-TH" noProof="0" smtClean="0"/>
              <a:t>ระดับที่สาม</a:t>
            </a:r>
          </a:p>
          <a:p>
            <a:pPr lvl="3"/>
            <a:r>
              <a:rPr lang="th-TH" noProof="0" smtClean="0"/>
              <a:t>ระดับที่สี่</a:t>
            </a:r>
          </a:p>
          <a:p>
            <a:pPr lvl="4"/>
            <a:r>
              <a:rPr lang="th-TH" noProof="0" smtClean="0"/>
              <a:t>ระดับที่ห้า</a:t>
            </a:r>
          </a:p>
        </p:txBody>
      </p:sp>
      <p:sp>
        <p:nvSpPr>
          <p:cNvPr id="1955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h-TH"/>
          </a:p>
        </p:txBody>
      </p:sp>
      <p:sp>
        <p:nvSpPr>
          <p:cNvPr id="1955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C4025C6-BF85-44D6-9802-5A6879BD0CD3}" type="slidenum">
              <a:rPr lang="en-US"/>
              <a:pPr>
                <a:defRPr/>
              </a:pPr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8033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2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928439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4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3366343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5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619596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8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4481757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9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19718738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83ED1-A25B-4BAA-B69E-864B7578C8DA}" type="slidenum">
              <a:rPr lang="en-US" smtClean="0"/>
              <a:pPr/>
              <a:t>10</a:t>
            </a:fld>
            <a:endParaRPr lang="th-TH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700088"/>
            <a:ext cx="4572000" cy="3429000"/>
          </a:xfrm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th-TH" smtClean="0"/>
              <a:t>นนนนน</a:t>
            </a:r>
          </a:p>
        </p:txBody>
      </p:sp>
    </p:spTree>
    <p:extLst>
      <p:ext uri="{BB962C8B-B14F-4D97-AF65-F5344CB8AC3E}">
        <p14:creationId xmlns:p14="http://schemas.microsoft.com/office/powerpoint/2010/main" val="103610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bg bwMode="gray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/>
          <p:cNvSpPr>
            <a:spLocks noChangeArrowheads="1"/>
          </p:cNvSpPr>
          <p:nvPr/>
        </p:nvSpPr>
        <p:spPr bwMode="gray">
          <a:xfrm>
            <a:off x="609600" y="2730500"/>
            <a:ext cx="76200" cy="22860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h-TH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5372100"/>
            <a:ext cx="6934200" cy="596900"/>
          </a:xfrm>
        </p:spPr>
        <p:txBody>
          <a:bodyPr/>
          <a:lstStyle>
            <a:lvl1pPr>
              <a:defRPr/>
            </a:lvl1pPr>
          </a:lstStyle>
          <a:p>
            <a:r>
              <a:rPr lang="th-TH"/>
              <a:t>คลิกเพื่อแก้ไขลักษณะต้นแบบชื่อเรื่อง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876800" y="419100"/>
            <a:ext cx="2819400" cy="3048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200" b="0">
                <a:solidFill>
                  <a:schemeClr val="bg1"/>
                </a:solidFill>
              </a:defRPr>
            </a:lvl1pPr>
          </a:lstStyle>
          <a:p>
            <a:r>
              <a:rPr lang="th-TH"/>
              <a:t>คลิกเพื่อแก้ไขลักษณะต้นแบบหัวข้อย่อย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 bwMode="gray">
          <a:xfrm>
            <a:off x="457200" y="6477000"/>
            <a:ext cx="2133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 bwMode="gray">
          <a:xfrm>
            <a:off x="3124200" y="6477000"/>
            <a:ext cx="2895600" cy="2444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r>
              <a:rPr lang="en-US" smtClean="0"/>
              <a:t>J.wittaya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 algn="ctr">
              <a:defRPr sz="12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804DCF52-9C70-4B32-BBA7-1733B66DA3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0B28B-7652-44C3-93A1-249213731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53200" y="533400"/>
            <a:ext cx="2057400" cy="5410200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381000" y="533400"/>
            <a:ext cx="6019800" cy="5410200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40652-7EFD-40A1-A482-9FECAB31F7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เนื้อหา 1"/>
          <p:cNvSpPr>
            <a:spLocks noGrp="1"/>
          </p:cNvSpPr>
          <p:nvPr>
            <p:ph/>
          </p:nvPr>
        </p:nvSpPr>
        <p:spPr>
          <a:xfrm>
            <a:off x="381000" y="533400"/>
            <a:ext cx="8229600" cy="541020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C92DC-A5ED-4379-ACDF-5304D1360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ชื่อเรื่องและตารา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248400" cy="56356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ตาราง 2"/>
          <p:cNvSpPr>
            <a:spLocks noGrp="1"/>
          </p:cNvSpPr>
          <p:nvPr>
            <p:ph type="tbl" idx="1"/>
          </p:nvPr>
        </p:nvSpPr>
        <p:spPr>
          <a:xfrm>
            <a:off x="381000" y="1227138"/>
            <a:ext cx="8229600" cy="4716462"/>
          </a:xfrm>
        </p:spPr>
        <p:txBody>
          <a:bodyPr/>
          <a:lstStyle/>
          <a:p>
            <a:pPr lvl="0"/>
            <a:endParaRPr lang="th-TH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9E8F8-72AF-47DC-8B62-D7C41AFF7C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ชื่อเรื่อง ข้อความ 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6248400" cy="563563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sz="half" idx="1"/>
          </p:nvPr>
        </p:nvSpPr>
        <p:spPr>
          <a:xfrm>
            <a:off x="381000" y="1227138"/>
            <a:ext cx="4038600" cy="471646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0" y="1227138"/>
            <a:ext cx="4038600" cy="471646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79007-4655-4ACF-A1F2-F9A7A13D86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4176-826A-4D08-8271-84AE71ED9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BE69C-46E8-430D-9D56-FCD9E679F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381000" y="122713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0" y="1227138"/>
            <a:ext cx="4038600" cy="47164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F8B33-892B-4411-9626-1F73B31E21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FDD4D-52C8-48DD-94AD-A921A5B00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03ADB5-EE23-4EB5-959F-5D1F0C6DD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DFBEA-A697-4E88-8880-823E54513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5885BB-5C10-4F91-9CC4-19315BA890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h-TH" noProof="0" smtClean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A17DE-673A-4A97-91C5-1CCBEF57F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81000" y="1227138"/>
            <a:ext cx="8229600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3087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4BC7B09-5C34-45DF-94C3-A9AB04B5C8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066800" y="533400"/>
            <a:ext cx="6248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h-TH" smtClean="0"/>
              <a:t>คลิกเพื่อแก้ไขลักษณะต้นแบบชื่อเรื่อง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  <p:sldLayoutId id="2147483882" r:id="rId10"/>
    <p:sldLayoutId id="2147483883" r:id="rId11"/>
    <p:sldLayoutId id="2147483884" r:id="rId12"/>
    <p:sldLayoutId id="2147483885" r:id="rId13"/>
    <p:sldLayoutId id="2147483886" r:id="rId14"/>
  </p:sldLayoutIdLst>
  <p:transition spd="slow">
    <p:fade/>
  </p:transition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8"/>
          <p:cNvSpPr>
            <a:spLocks noChangeArrowheads="1" noChangeShapeType="1" noTextEdit="1"/>
          </p:cNvSpPr>
          <p:nvPr/>
        </p:nvSpPr>
        <p:spPr bwMode="auto">
          <a:xfrm>
            <a:off x="502096" y="1844824"/>
            <a:ext cx="8246368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48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การเรียนรู้โดยใช้</a:t>
            </a:r>
            <a:r>
              <a:rPr lang="th-TH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โครงการเป็น</a:t>
            </a:r>
            <a:r>
              <a:rPr lang="th-TH" sz="48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ฐาน </a:t>
            </a:r>
            <a:endParaRPr lang="th-TH" sz="4800" b="1" dirty="0" smtClean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4800" b="1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Project based </a:t>
            </a:r>
            <a:r>
              <a:rPr lang="en-US" sz="48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Learning : </a:t>
            </a:r>
            <a:r>
              <a:rPr lang="en-US" sz="4800" b="1" dirty="0">
                <a:solidFill>
                  <a:srgbClr val="FFF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PBL</a:t>
            </a:r>
            <a:r>
              <a:rPr lang="en-US" sz="4800" b="1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endParaRPr lang="th-TH" sz="4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bg1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179512" y="5366826"/>
            <a:ext cx="84470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th-TH" sz="28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วิทยา  ใจวิถี  </a:t>
            </a:r>
          </a:p>
          <a:p>
            <a:pPr algn="r"/>
            <a:r>
              <a:rPr lang="th-TH" sz="28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ผู้อำนวยการศูนย์</a:t>
            </a:r>
            <a:r>
              <a:rPr lang="th-TH" sz="28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ส่งเสริมและพัฒนาอาชีวศึกษาภาคเหนือ</a:t>
            </a:r>
            <a:endParaRPr lang="en-US" sz="28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  <a:p>
            <a:pPr algn="r"/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,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081 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–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764 </a:t>
            </a:r>
            <a:r>
              <a:rPr lang="en-US" sz="3200" b="1" dirty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– </a:t>
            </a:r>
            <a:r>
              <a:rPr lang="en-US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3448</a:t>
            </a:r>
            <a:endParaRPr lang="en-US" sz="3200" b="1" dirty="0">
              <a:solidFill>
                <a:srgbClr val="3E1F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ลูกศรโค้ง 6"/>
          <p:cNvSpPr/>
          <p:nvPr/>
        </p:nvSpPr>
        <p:spPr>
          <a:xfrm rot="5400000">
            <a:off x="4247964" y="1016732"/>
            <a:ext cx="1872208" cy="2088232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8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0" name="วงรี 9"/>
          <p:cNvSpPr/>
          <p:nvPr/>
        </p:nvSpPr>
        <p:spPr>
          <a:xfrm>
            <a:off x="467544" y="476672"/>
            <a:ext cx="3744416" cy="1872208"/>
          </a:xfrm>
          <a:prstGeom prst="ellipse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3672408" cy="1471602"/>
          </a:xfrm>
          <a:noFill/>
        </p:spPr>
        <p:txBody>
          <a:bodyPr/>
          <a:lstStyle/>
          <a:p>
            <a:pPr algn="ctr" eaLnBrk="1" hangingPunct="1"/>
            <a:r>
              <a:rPr lang="th-TH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การเรียนรู้แบบใช้โครงการ</a:t>
            </a:r>
            <a:br>
              <a:rPr lang="th-TH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</a:b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(Project Based Learning)</a:t>
            </a:r>
            <a:endParaRPr lang="th-TH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1" name="วงรี 10"/>
          <p:cNvSpPr/>
          <p:nvPr/>
        </p:nvSpPr>
        <p:spPr>
          <a:xfrm>
            <a:off x="3635896" y="3140968"/>
            <a:ext cx="4032448" cy="2016224"/>
          </a:xfrm>
          <a:prstGeom prst="ellipse">
            <a:avLst/>
          </a:prstGeom>
          <a:solidFill>
            <a:srgbClr val="0000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gray">
          <a:xfrm>
            <a:off x="3779912" y="3440970"/>
            <a:ext cx="39604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h-T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การเรียนรู้แบบใช้หัวข้อปัญหา</a:t>
            </a:r>
            <a:br>
              <a:rPr kumimoji="0" lang="th-TH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</a:b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(Problem Based Learning)</a:t>
            </a:r>
            <a:endParaRPr kumimoji="0" lang="th-TH" sz="3200" b="1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0962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11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59300" y="1004722"/>
            <a:ext cx="8424936" cy="4780185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เรื่อง</a:t>
            </a: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หรือประเด็นปัญหาที่จะจัดเป็น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 </a:t>
            </a: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เป็นเรื่อง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</a:t>
            </a:r>
            <a:r>
              <a:rPr lang="th-TH" sz="3200" b="1" u="sng" dirty="0" smtClean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ผู้เรียนสนใจ </a:t>
            </a:r>
          </a:p>
          <a:p>
            <a:r>
              <a:rPr lang="th-TH" sz="3200" b="1" dirty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3200" b="1" dirty="0" smtClean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    </a:t>
            </a:r>
            <a:r>
              <a:rPr lang="th-TH" sz="3200" b="1" u="sng" dirty="0" smtClean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ต้องการ</a:t>
            </a:r>
            <a:r>
              <a:rPr lang="th-TH" sz="3200" b="1" u="sng" dirty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หา</a:t>
            </a:r>
            <a:r>
              <a:rPr lang="th-TH" sz="3200" b="1" u="sng" dirty="0" smtClean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คำตอบ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2. วิธีการหา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คำตอบ </a:t>
            </a: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เป็น</a:t>
            </a:r>
            <a:r>
              <a:rPr lang="th-TH" sz="3200" b="1" u="sng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การศึกษาด้วยตนเอง </a:t>
            </a: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ที่มีลักษณะ 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เป็น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กระบวนการ มีระบบ </a:t>
            </a:r>
            <a:endParaRPr lang="th-TH" sz="2800" b="1" dirty="0" smtClean="0">
              <a:solidFill>
                <a:srgbClr val="6633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วิธีการศึกษาหลายวิธี ซึ่งครอบคลุมถึงการแลกเปลี่ยนเรียนรู้กับ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ผู้อื่น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การศึกษาจากแหล่งการเรียนรู้ / แหล่งข้อมูลที่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หลากหลาย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มี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ครูเป็นที่ปรึกษาตลอดกระบวนการ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ทำงาน </a:t>
            </a:r>
            <a:endParaRPr lang="th-TH" sz="2800" b="1" dirty="0">
              <a:solidFill>
                <a:srgbClr val="6633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3. ค้นพบองค์ความรู้ หรือ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ข้อสรุปจากโครงการ </a:t>
            </a:r>
            <a:r>
              <a:rPr lang="th-TH" sz="3200" b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ซึ่งมี</a:t>
            </a:r>
            <a:r>
              <a:rPr lang="th-TH" sz="3200" b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ลักษณะ </a:t>
            </a:r>
            <a:endParaRPr lang="th-TH" sz="3200" b="1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สามารถนำไปใช้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ในชีวิตจริง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ได้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กระตุ้น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ให้ต้องการที่จะศึกษาหา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คำตอบ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อย่าง</a:t>
            </a: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ต่อเนื่อง</a:t>
            </a:r>
          </a:p>
          <a:p>
            <a:pPr marL="1371600" lvl="2" indent="-457200">
              <a:buFont typeface="Wingdings" panose="05000000000000000000" pitchFamily="2" charset="2"/>
              <a:buChar char="§"/>
            </a:pPr>
            <a:r>
              <a:rPr lang="th-TH" sz="28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สามารถ</a:t>
            </a:r>
            <a:r>
              <a:rPr lang="th-TH" sz="28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แลกเปลี่ยนเรียนรู้กับผู้อื่นได้ </a:t>
            </a:r>
            <a:endParaRPr lang="en-US" sz="28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899864" y="242886"/>
            <a:ext cx="7848600" cy="665834"/>
          </a:xfrm>
          <a:solidFill>
            <a:srgbClr val="006600"/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ลักษณะสำคัญ</a:t>
            </a:r>
            <a:r>
              <a:rPr lang="th-TH" sz="3600" dirty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ของการเรียนรู้ด้วย</a:t>
            </a:r>
            <a:r>
              <a:rPr lang="th-TH" sz="3600" dirty="0" smtClean="0">
                <a:solidFill>
                  <a:schemeClr val="bg1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โครงการ </a:t>
            </a:r>
            <a:endParaRPr lang="th-TH" sz="3600" dirty="0">
              <a:solidFill>
                <a:schemeClr val="bg1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42389510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12</a:t>
            </a:fld>
            <a:endParaRPr lang="en-US"/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467545" y="1421030"/>
            <a:ext cx="82192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กลยุทธการเรียนการ</a:t>
            </a:r>
            <a:r>
              <a:rPr lang="th-TH" sz="48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H SarabunPSK" panose="020B0500040200020003" pitchFamily="34" charset="-34"/>
                <a:cs typeface="TH SarabunPSK" panose="020B0500040200020003" pitchFamily="34" charset="-34"/>
              </a:rPr>
              <a:t>สอนแบบโครงการเป็น</a:t>
            </a:r>
            <a:r>
              <a:rPr lang="th-TH" sz="48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latin typeface="TH SarabunPSK" panose="020B0500040200020003" pitchFamily="34" charset="-34"/>
                <a:cs typeface="TH SarabunPSK" panose="020B0500040200020003" pitchFamily="34" charset="-34"/>
              </a:rPr>
              <a:t>ฐาน </a:t>
            </a:r>
            <a:endParaRPr lang="th-TH" sz="48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รูปภาพ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01077" y="2252027"/>
            <a:ext cx="5573294" cy="2664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72287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13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467544" y="476672"/>
            <a:ext cx="8424936" cy="2664296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742950" indent="-742950"/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1. ขั้นที่ 1 การเตรียมความพร้อม </a:t>
            </a:r>
            <a:r>
              <a:rPr lang="th-TH" sz="3600" b="1" dirty="0" smtClean="0"/>
              <a:t>	</a:t>
            </a:r>
          </a:p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	แบ่งกลุ่ม </a:t>
            </a:r>
            <a:r>
              <a:rPr lang="en-US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1-2</a:t>
            </a:r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-3 </a:t>
            </a:r>
            <a:r>
              <a:rPr lang="th-TH" sz="32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คน </a:t>
            </a:r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ร่วมกัน</a:t>
            </a:r>
            <a:r>
              <a:rPr lang="th-TH" sz="32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ค้นคว้าหาข้อมูล เพื่อ</a:t>
            </a:r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นำเสนอโครงการ ทั้งนี้เพื่อให้ผู้เรียนได้แลกเปลี่ยน</a:t>
            </a:r>
            <a:r>
              <a:rPr lang="th-TH" sz="32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และปรับ</a:t>
            </a:r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ความคิดใน</a:t>
            </a:r>
            <a:r>
              <a:rPr lang="th-TH" sz="32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การ</a:t>
            </a:r>
            <a:r>
              <a:rPr lang="th-TH" sz="3200" b="1" dirty="0" smtClean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สร้างองค์</a:t>
            </a:r>
            <a:r>
              <a:rPr lang="th-TH" sz="3200" b="1" dirty="0">
                <a:solidFill>
                  <a:srgbClr val="66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ความรู้ใหม่ให้เกิดขึ้น </a:t>
            </a:r>
            <a:endParaRPr lang="en-US" sz="36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2" name="รูปภาพ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111967">
            <a:off x="4597732" y="3050453"/>
            <a:ext cx="3499912" cy="2265555"/>
          </a:xfrm>
          <a:prstGeom prst="rect">
            <a:avLst/>
          </a:prstGeom>
        </p:spPr>
      </p:pic>
      <p:pic>
        <p:nvPicPr>
          <p:cNvPr id="3" name="รูปภาพ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30594">
            <a:off x="794398" y="3244655"/>
            <a:ext cx="3528680" cy="2284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14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476672"/>
            <a:ext cx="8318003" cy="3672408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ขั้นที่ 2 ศึกษาความเป็นไปได้ </a:t>
            </a:r>
            <a:r>
              <a:rPr lang="th-TH" sz="3600" b="1" dirty="0" smtClean="0"/>
              <a:t>	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2.1 ผู้สอนกำหนดวัตถุประสงค์ของการทำโครงการ </a:t>
            </a:r>
          </a:p>
          <a:p>
            <a:r>
              <a:rPr lang="th-TH" sz="3600" b="1" dirty="0" smtClean="0">
                <a:solidFill>
                  <a:srgbClr val="9900CC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2.2 ผู้สอนแจ้งให้ผู้เรียนเตรียมความพร้อมและรู้จักหาวิธีการหาความรู้ด้วยตนเอง เช่น เอกสาร ตารา อินเตอร์เน็ต เป็นต้น 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2.3 ผู้สอนต้องเตรียมความพร้อมทางด้านสาธารณูปโภคให้แก่ผู้เรียนอย่างพอเพียง เช่น ห้องค้นคว้า ระบบอินเตอร์เน็ต ผู้เรียนสามารถเข้าถึงบริการดังกล่าวได้ตลอดเวลา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77072"/>
            <a:ext cx="2904323" cy="217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87553" y="4566651"/>
            <a:ext cx="2896615" cy="2174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6651" y="4149080"/>
            <a:ext cx="3035829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332656"/>
            <a:ext cx="8318003" cy="5256584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ขั้นที่ 3 กำหนดหัวข้อ 	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3.1 ผู้สอนแจ้งขอบเขต เงื่อนไข และเกณฑ์การประเมินผลให้ทราบทุกกลุ่ม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ให้ผู้เรียนเสนอหัวข้อโครงการของแต่ละกลุ่ม 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(ในระยะแรกของการปรับเปลี่ยนกระบวนการสอนแบบโครงการเป็นฐานจะอาศัยเนื้อหาจากคำอธิบายรายวิชา) 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3.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ในอนาคตจะต้องมี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การบูร</a:t>
            </a:r>
            <a:r>
              <a:rPr lang="th-TH" sz="3200" b="1" dirty="0" err="1" smtClean="0">
                <a:latin typeface="TH SarabunPSK" pitchFamily="34" charset="-34"/>
                <a:cs typeface="TH SarabunPSK" pitchFamily="34" charset="-34"/>
              </a:rPr>
              <a:t>ณา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ให้การกำหนดหัวข้อ ครอบคลุมในหลายๆ วิชา (วิชาโครงการก่อนจบการศึกษา)</a:t>
            </a:r>
          </a:p>
          <a:p>
            <a:pPr marL="742950" indent="-742950"/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			</a:t>
            </a:r>
            <a:endParaRPr lang="en-US" sz="3600" b="1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60323">
            <a:off x="3781186" y="4724551"/>
            <a:ext cx="2664568" cy="1778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9100" y="4581128"/>
            <a:ext cx="2787396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16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11560" y="404664"/>
            <a:ext cx="8318003" cy="3240360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ขั้นที่ 4 การดำเนินงานสร้างชิ้นงานและทดสอบ 	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1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ผู้เรียนออกแบบและวางแผนการดำเนินโครงการเอง</a:t>
            </a:r>
          </a:p>
          <a:p>
            <a:r>
              <a:rPr lang="th-TH" sz="32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2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ผู้สอนผู้</a:t>
            </a:r>
            <a:r>
              <a:rPr lang="th-TH" sz="32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อำนวยความสะดวกในการดำเนินการจัดหาอุปกรณ์ สาธารณูปโภค ที่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จำเป็น  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4.3 ผู้เรียนดำเนินการแลกเปลี่ยนความรู้กันเองภายในกลุ่ม หรือจะนอกกลุ่มก็ได้ </a:t>
            </a:r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endParaRPr lang="en-US" sz="3600" b="1" dirty="0">
              <a:solidFill>
                <a:srgbClr val="0000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8539" y="3789040"/>
            <a:ext cx="3132022" cy="200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6370" y="3028912"/>
            <a:ext cx="3023735" cy="2007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17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7" y="332656"/>
            <a:ext cx="8496944" cy="5544616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4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ผู้สอนคอยตรวจสอบความก้าวหน้าของแต่ละกลุ่ม ด้วยการที่ให้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ผู้เรียนจดบันทึกผลการทดลองจากงานต้นแบบของแต่ละกลุ่ม</a:t>
            </a:r>
          </a:p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5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ถ่ายภาพผลงานในแต่ละขั้นตอนและส่งให้ผู้สอนลงนามกำกับ  ทุกครั้งที่มีความก้าวหน้าของงาน หรือทุกครั้งที่มีการเรียนการสอน</a:t>
            </a:r>
          </a:p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6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หากผู้เรียนทำการทดลองและเกิดการผิดพลาดขึ้นทำให้โครงการไม่บรรลุตามวัตถุประสงค์ที่ตั้งไว้ ผู้สอนควรแนะนำแหล่งข้อมูลมากกว่าที่จะให้ข้อมูลแก่ผู้เรียนโดยตรง </a:t>
            </a:r>
          </a:p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9924" y="4000789"/>
            <a:ext cx="3232333" cy="2426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18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7" y="548680"/>
            <a:ext cx="8496944" cy="5544616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4.</a:t>
            </a:r>
            <a:r>
              <a:rPr lang="en-US" sz="32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7</a:t>
            </a:r>
            <a:r>
              <a:rPr lang="th-TH" sz="3200" b="1" dirty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เน้นการให้ผู้เรียนแก้ปัญหาด้วยตนเอง เป็นการช่วยให้ผู้เรียนรู้จักการค้นคว้าหาข้อมูลเพื่อแก้ปัญหา </a:t>
            </a:r>
          </a:p>
          <a:p>
            <a:pPr marL="742950" indent="-742950"/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4.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8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เมื่อผู้เรียนสามารถแก้ปัญหาได้ จะส่งผลให้</a:t>
            </a:r>
            <a:r>
              <a:rPr lang="th-TH" sz="3200" b="1" dirty="0" smtClean="0">
                <a:solidFill>
                  <a:srgbClr val="002060"/>
                </a:solidFill>
                <a:latin typeface="TH SarabunPSK" pitchFamily="34" charset="-34"/>
                <a:cs typeface="TH SarabunPSK" pitchFamily="34" charset="-34"/>
              </a:rPr>
              <a:t>เกิดความรู้ใหม่ขึ้นในสมองและจะมีความคงทน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200" b="1" dirty="0" smtClean="0">
                <a:solidFill>
                  <a:schemeClr val="accent2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ขณะเดียวกันเมื่อเกิดปัญหาในลักษณะเดียวกันอีก ผู้เรียนก็จะสามารถดึงความรู้เดิมที่มีอยู่ มาแก้ปัญหาได้ทันที 			</a:t>
            </a:r>
            <a:endParaRPr lang="en-US" sz="3200" b="1" dirty="0">
              <a:solidFill>
                <a:schemeClr val="accent2">
                  <a:lumMod val="50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888515"/>
            <a:ext cx="3168352" cy="2204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6598" y="3429000"/>
            <a:ext cx="2836315" cy="2083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19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7" y="260648"/>
            <a:ext cx="8568952" cy="5616624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ขั้นที่ 5 นำเสนอผลงาน </a:t>
            </a:r>
            <a:r>
              <a:rPr lang="th-TH" sz="3600" b="1" dirty="0" smtClean="0"/>
              <a:t>	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5.1 ผู้เรียนนำเสนอหน้าชั้นเรียน ซึ่งจะต้องสามารถสื่อสารให้ผู้อื่นเข้าใจและขณะเดียวกันก็จะต้องรับฟังข้อคิดเห็นจากผู้อื่น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5.2 ผู้เรียนเกิดทักษะในการเรียบเรียงความคิดรวบยอด (</a:t>
            </a:r>
            <a:r>
              <a:rPr lang="en-US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Concept) </a:t>
            </a:r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อย่างเป็นระบบและมีความต่อเนื่องกัน</a:t>
            </a:r>
          </a:p>
          <a:p>
            <a:r>
              <a:rPr lang="th-TH" sz="3200" b="1" dirty="0" smtClean="0">
                <a:solidFill>
                  <a:srgbClr val="6633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58424">
            <a:off x="402702" y="3439383"/>
            <a:ext cx="3384376" cy="1842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25464">
            <a:off x="5549920" y="3334306"/>
            <a:ext cx="3121639" cy="2072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3761" y="4465153"/>
            <a:ext cx="3096344" cy="205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848600" cy="1143000"/>
          </a:xfrm>
          <a:solidFill>
            <a:srgbClr val="003300"/>
          </a:solidFill>
        </p:spPr>
        <p:txBody>
          <a:bodyPr/>
          <a:lstStyle/>
          <a:p>
            <a:pPr algn="ctr" eaLnBrk="1" hangingPunct="1"/>
            <a:r>
              <a:rPr lang="th-TH" sz="3600" dirty="0" err="1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พรบ</a:t>
            </a:r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.การศึกษาแห่งชาติ พ.ศ.2542 ปรับปรุง พ.ศ.2545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57400"/>
            <a:ext cx="7967690" cy="4191000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th-TH" sz="3600" dirty="0" smtClean="0">
                <a:solidFill>
                  <a:schemeClr val="accent4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มาตรา 22 </a:t>
            </a:r>
            <a:r>
              <a:rPr lang="th-TH" sz="3600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การจัดการศึกษาต้องยึดหลักว่าผู้เรียนทุกคนมีความสามารถ</a:t>
            </a:r>
            <a:r>
              <a:rPr lang="th-TH" sz="3600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</a:rPr>
              <a:t>เรียนรู้และพัฒนาตนเองได้</a:t>
            </a:r>
            <a:r>
              <a:rPr lang="th-TH" sz="3600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และถือว่าผู้เรียนมีความสำคัญที่สุด กระบวนการจัดการศึกษาต้องส่งเสริมและสามารถให้ผู้เรียนสามารถพัฒนา</a:t>
            </a:r>
            <a:r>
              <a:rPr lang="th-TH" sz="3600" dirty="0" smtClean="0">
                <a:solidFill>
                  <a:srgbClr val="990033"/>
                </a:solidFill>
                <a:latin typeface="TH SarabunPSK" pitchFamily="34" charset="-34"/>
                <a:cs typeface="TH SarabunPSK" pitchFamily="34" charset="-34"/>
              </a:rPr>
              <a:t>ตามธรรมชาติ และเต็มตามศักยภาพ</a:t>
            </a: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854056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20</a:t>
            </a:fld>
            <a:endParaRPr lang="en-US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1115616" y="2156663"/>
            <a:ext cx="705678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th-TH" sz="7200" b="1" cap="all" spc="0" dirty="0" smtClean="0">
                <a:ln/>
                <a:solidFill>
                  <a:schemeClr val="accent1"/>
                </a:solidFill>
                <a:effectLst>
                  <a:reflection blurRad="10000" stA="55000" endPos="48000" dist="500" dir="5400000" sy="-100000" algn="bl" rotWithShape="0"/>
                </a:effectLst>
                <a:latin typeface="TH SarabunPSK" panose="020B0500040200020003" pitchFamily="34" charset="-34"/>
                <a:cs typeface="TH SarabunPSK" panose="020B0500040200020003" pitchFamily="34" charset="-34"/>
              </a:rPr>
              <a:t>ขั้นตอนโดยสรุป 5 ขั้นตอน </a:t>
            </a:r>
            <a:endParaRPr lang="th-TH" sz="7200" b="1" cap="all" spc="0" dirty="0">
              <a:ln/>
              <a:solidFill>
                <a:schemeClr val="accent1"/>
              </a:solidFill>
              <a:effectLst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1115616" y="3105835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th-TH" sz="4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(</a:t>
            </a:r>
            <a:r>
              <a:rPr lang="en-US" sz="4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Project Based Learning : the steps</a:t>
            </a:r>
            <a:r>
              <a:rPr lang="th-TH" sz="48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)</a:t>
            </a:r>
            <a:endParaRPr lang="en-US" sz="48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21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39553" y="476672"/>
            <a:ext cx="8352928" cy="5256584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ขั้นที่ 1 การเตรียมความพร้อม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ผู้สอนจัดเตรียมขอบเขตของโครงการ แหล่งข้อมูล และคำถามนำ โดยนำเสนอได้ในหลากหลายรูปแบบเช่น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text, video clip,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หรือ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online news	</a:t>
            </a:r>
          </a:p>
          <a:p>
            <a:r>
              <a:rPr lang="th-TH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ขั้นที่ 2 ศึกษาความเป็นไปได้ </a:t>
            </a:r>
            <a:r>
              <a:rPr lang="th-TH" sz="3200" b="1" dirty="0" smtClean="0">
                <a:solidFill>
                  <a:srgbClr val="CC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ผู้เรียนศึกษาขอบเขตโครงการ แหล่งข้อมูล ตลอดจนค้นหาแหล่งข้อมูลจากเว็บไซต์ต่างๆ และแลกเปลี่ยนข้อมูลกับสมาชิกในกลุ่มเพื่อพยายามตอบคำถามนำที่ผู้สอนได้ตั้งไว้ ผ่านเครื่องมือติดต่อสื่อสารแบบต่างๆ แล้วศึกษาโครงงานอย่างคร่าวๆ ถึงความเป็นไปได้ในการจัดทำโครงงาน 	</a:t>
            </a: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22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46485" y="260648"/>
            <a:ext cx="8318003" cy="5472608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ขั้นที่ 3 กำหนดหัวข้อ </a:t>
            </a:r>
            <a:r>
              <a:rPr lang="th-TH" sz="3200" b="1" dirty="0" smtClean="0">
                <a:solidFill>
                  <a:srgbClr val="CC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ภายในกลุ่มร่วมกันกำหนดหัวข้อที่จะทำเป็นโครงงาน เสนอผู้สอนให้ความเห็นชอบ ผู้เรียนในแต่ละกลุ่มวางแผนการจัดทำโครงการ โดยระบุกิจกรรมในแต่ละขั้นตอนและตารางการดำเนินการ กำหนดบทบาทหน้าที่ของสมาชิกในกลุ่ม และนำเสนอข้อสรุปแก่ผู้สอนอีกครั้ง 	</a:t>
            </a:r>
          </a:p>
          <a:p>
            <a:r>
              <a:rPr lang="th-TH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ขั้นที่ 4 การดำเนินงานสร้างชิ้นงานและทดสอบ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สมาชิกในกลุ่มแบ่งงานและภาระความรับผิดชอบของแต่ละคนเพื่อสร้างชิ้นงาน โดยใช้ความรู้ในการจัดทำโครงการ แลกเปลี่ยนประสบการณ์และความรู้ใหม่กับสมาชิกในกลุ่ม โดยมีผู้สอนคอยให้คำปรึกษา หลังจากดำเนินการสร้างเสร็จเรียบร้อยแล้ว ต้องมีการทดสอบ เพื่อวัดประสิทธิภาพของงานที่สร้างขึ้นนั้น 	</a:t>
            </a:r>
          </a:p>
          <a:p>
            <a:pPr marL="742950" indent="-742950"/>
            <a:r>
              <a:rPr lang="th-TH" sz="32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			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23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620688"/>
            <a:ext cx="8318003" cy="5112568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CC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ขั้นที่ 5 นำเสนอผลงาน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</a:t>
            </a:r>
          </a:p>
          <a:p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ผู้เรียนจัดทำรายงานและเตรียมการนำเสนอที่แสดงให้เห็นถึงผลของกิจกรรมของโครงการ (ผลงานและกระบวนการ) แล้วนำเสนอผ่านเครื่องมือออนไลน์ต่างๆ ไม่ว่าจะเป็น </a:t>
            </a:r>
            <a:r>
              <a:rPr lang="en-US" sz="3200" b="1" dirty="0" smtClean="0">
                <a:latin typeface="TH SarabunPSK" pitchFamily="34" charset="-34"/>
                <a:cs typeface="TH SarabunPSK" pitchFamily="34" charset="-34"/>
              </a:rPr>
              <a:t>video clip, online text, webpage, blog, Face book </a:t>
            </a:r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เป็นต้น 	</a:t>
            </a:r>
          </a:p>
          <a:p>
            <a:pPr marL="742950" indent="-742950"/>
            <a:r>
              <a:rPr lang="th-TH" sz="32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			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24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1340768"/>
            <a:ext cx="8318003" cy="4320480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1. โดยผู้สอนอาจใช้วิธีการสังเกตทักษะต่างๆ และความรู้ที่ผู้เรียนใช้ในการทำโครงการ </a:t>
            </a:r>
          </a:p>
          <a:p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2. เปิดโอกาสให้ผู้เรียนได้ประเมินตนเองและโดยเพื่อน รวมทั้งให้ผู้เรียนมีส่วนร่วมในการกำหนดสิ่งที่จะประเมินและเสนอแนะวิธีการประเมิน			</a:t>
            </a:r>
            <a:endParaRPr lang="en-US" sz="3600" b="1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404664"/>
            <a:ext cx="6696744" cy="665834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การประเมินการทำโครงการ</a:t>
            </a:r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โดยผู้สอน</a:t>
            </a: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25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1340768"/>
            <a:ext cx="8318003" cy="4536504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1. ประเมินผลการทำโครงการของตนเองและกลุ่ม สะท้อนความคิดเกี่ยวกับงานของตนและเพื่อน </a:t>
            </a:r>
          </a:p>
          <a:p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2. ประเมินการทำงานกลุ่ม ความรู้สึกเกี่ยวกับงาน ตรวจสอบความก้าวหน้าของงาน ทักษะและความรู้ที่ได้ สิ่งที่ต้องปรับปรุง ผ่านการอภิปรายกลุ่มย่อย </a:t>
            </a:r>
          </a:p>
          <a:p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3. การใช้แบบสอบถาม การใช้แบบตรวจสอบรายการ การจัดทำแฟ้มสะสมงาน การเขียนบันทึกการเรียนรู้ หรือการเขียนเรียงความ 	</a:t>
            </a:r>
          </a:p>
          <a:p>
            <a:pPr marL="742950" indent="-742950"/>
            <a:r>
              <a:rPr lang="th-TH" sz="3600" b="1" dirty="0" smtClean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			</a:t>
            </a:r>
            <a:endParaRPr lang="en-US" sz="3600" b="1" dirty="0">
              <a:solidFill>
                <a:srgbClr val="0066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32656"/>
            <a:ext cx="6696744" cy="665834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การประเมินการทำโครงการ</a:t>
            </a:r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โดยผู้เรียน</a:t>
            </a: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26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835696" y="1268760"/>
            <a:ext cx="7021859" cy="3168352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1. ความสามารถในการสื่อสาร 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2. ความสามารถในการคิด 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3. ความสามารถในการแก้ปัญหา 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4. ความสามารถในการใช้ทักษะชีวิต </a:t>
            </a:r>
          </a:p>
          <a:p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5. ความสามารถในการใช้เทคโนโลยี </a:t>
            </a:r>
            <a:r>
              <a:rPr lang="th-TH" sz="3600" b="1" dirty="0" smtClean="0">
                <a:solidFill>
                  <a:srgbClr val="000000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endParaRPr lang="en-US" sz="36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386902"/>
            <a:ext cx="8136904" cy="665834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สมรรถนะของผู้เรียนจากการเรียนรู้แบบโครงการ </a:t>
            </a: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27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1124744"/>
            <a:ext cx="8318003" cy="4896544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ทำงานร่วมกับผู้อื่นได้เป็นอย่างดี</a:t>
            </a:r>
          </a:p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 ทำการตัดสินใจได้อย่างรอบคอบ</a:t>
            </a:r>
          </a:p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 มีความคิดริเริ่ม </a:t>
            </a:r>
          </a:p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 แก้ไขปัญหาที่ซับซ้อนได้ </a:t>
            </a:r>
          </a:p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 จัดการกับตนเองได้ </a:t>
            </a:r>
          </a:p>
          <a:p>
            <a:pPr lvl="1">
              <a:buFont typeface="Wingdings" pitchFamily="2" charset="2"/>
              <a:buChar char="§"/>
            </a:pPr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 สื่อสารได้อย่างมีประสิทธิภาพ </a:t>
            </a:r>
          </a:p>
          <a:p>
            <a:r>
              <a:rPr lang="th-TH" sz="36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	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8136904" cy="665834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โครงการพัฒนาทักษะที่จำเป็นในศตวรรษที่ 21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8184" y="2132856"/>
            <a:ext cx="268054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32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สอดคล้องกับ</a:t>
            </a:r>
          </a:p>
          <a:p>
            <a:pPr algn="ctr"/>
            <a:r>
              <a:rPr lang="th-TH" sz="32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ความต้องการ</a:t>
            </a:r>
          </a:p>
          <a:p>
            <a:pPr algn="ctr"/>
            <a:r>
              <a:rPr lang="th-TH" sz="3200" b="1" dirty="0" smtClean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ของสถานประกอบการ</a:t>
            </a:r>
            <a:endParaRPr lang="th-TH" sz="3200" dirty="0">
              <a:solidFill>
                <a:srgbClr val="000099"/>
              </a:solidFill>
            </a:endParaRPr>
          </a:p>
        </p:txBody>
      </p:sp>
      <p:sp>
        <p:nvSpPr>
          <p:cNvPr id="9" name="วงเล็บปีกกาขวา 8"/>
          <p:cNvSpPr/>
          <p:nvPr/>
        </p:nvSpPr>
        <p:spPr>
          <a:xfrm>
            <a:off x="5508104" y="1412776"/>
            <a:ext cx="792088" cy="2952328"/>
          </a:xfrm>
          <a:prstGeom prst="rightBrace">
            <a:avLst/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28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1052736"/>
            <a:ext cx="8318003" cy="4680520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ความรับผิดชอบ และการปรับตัว </a:t>
            </a:r>
          </a:p>
          <a:p>
            <a:pPr marL="514350" indent="-514350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ฝึกความรับผิดชอบต่อตนเอง และมีความยืดหยุ่นต่อบริบทของสถานประกอบการและชุมชน กำหนดมาตรฐานและเป้าหมายขั้นสูงทั้งของตนเองและผู้อื่น และดำเนินการให้บรรลุผลตามมาตรฐานและเป้าหมายที่กำหนด อดทนต่ออุปสรรคทั้งปวง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ทักษะการสื่อสาร </a:t>
            </a:r>
          </a:p>
          <a:p>
            <a:pPr marL="514350" indent="-514350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เข้าใจ จัดการและสร้างสรรค์วิธีการสื่อสารด้วยการพูด การเขียนและมัลติมีเดีย ในรูปแบบและบริบทต่างๆ ได้อย่างมีประสิทธิภาพ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88640"/>
            <a:ext cx="8136904" cy="665834"/>
          </a:xfrm>
          <a:solidFill>
            <a:schemeClr val="tx2">
              <a:lumMod val="50000"/>
            </a:schemeClr>
          </a:solidFill>
        </p:spPr>
        <p:txBody>
          <a:bodyPr/>
          <a:lstStyle/>
          <a:p>
            <a:pPr algn="ctr"/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ทักษะที่จำเป็นในศตวรรษที่ 21 ประกอบด้วย </a:t>
            </a: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29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74477" y="476672"/>
            <a:ext cx="8318003" cy="5544616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ความคิดสร้างสรรค์และความใฝ่รู้ใฝ่เรียน </a:t>
            </a:r>
          </a:p>
          <a:p>
            <a:pPr marL="971550" lvl="1" indent="-514350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พัฒนาไปใช้และสื่อสารแนวคิดใหม่ๆ ไปสู่ผู้อื่น เปิดกว้างรับฟัง ตอบสนองต่อมุมมองที่หลากหลาย 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การคิดอย่างมีวิจารณญาณและคิดเป็นระบบ </a:t>
            </a:r>
          </a:p>
          <a:p>
            <a:pPr marL="514350" indent="-514350"/>
            <a:r>
              <a:rPr lang="th-TH" sz="3200" b="1" dirty="0" smtClean="0"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ฝึกการแสดงเหตุผล เพื่อแสดงความเข้าใจและสร้างทางเลือกที่หลากหลาย และเข้าใจการเชื่อมโยงระหว่างกันอย่างเป็นระบบ 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ทักษะการใช้ข้อมูลสารสนเทศและสื่อ</a:t>
            </a:r>
          </a:p>
          <a:p>
            <a:pPr marL="971550" lvl="1" indent="-514350"/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	วิเคราะห์ เข้าถึง จัดการบูร</a:t>
            </a:r>
            <a:r>
              <a:rPr lang="th-TH" sz="3200" b="1" dirty="0" err="1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ณา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การ ประเมินผลและสร้างสรรค์ข้อมูลสารสนเทศในรูปแบบ และสื่อที่หลากหลาย </a:t>
            </a: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ounded Rectangle 11"/>
          <p:cNvSpPr>
            <a:spLocks noChangeArrowheads="1"/>
          </p:cNvSpPr>
          <p:nvPr/>
        </p:nvSpPr>
        <p:spPr bwMode="auto">
          <a:xfrm>
            <a:off x="571472" y="2571744"/>
            <a:ext cx="5181600" cy="2790841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C0000"/>
            </a:solidFill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/>
            <a:endParaRPr lang="th-TH" b="1">
              <a:solidFill>
                <a:srgbClr val="6600CC"/>
              </a:solidFill>
              <a:latin typeface="Angsana New" pitchFamily="18" charset="-34"/>
            </a:endParaRPr>
          </a:p>
        </p:txBody>
      </p:sp>
      <p:sp>
        <p:nvSpPr>
          <p:cNvPr id="7171" name="Rounded Rectangle 10"/>
          <p:cNvSpPr>
            <a:spLocks noChangeArrowheads="1"/>
          </p:cNvSpPr>
          <p:nvPr/>
        </p:nvSpPr>
        <p:spPr bwMode="auto">
          <a:xfrm>
            <a:off x="684213" y="381000"/>
            <a:ext cx="5181600" cy="1833554"/>
          </a:xfrm>
          <a:prstGeom prst="roundRect">
            <a:avLst>
              <a:gd name="adj" fmla="val 16667"/>
            </a:avLst>
          </a:prstGeom>
          <a:noFill/>
          <a:ln w="25400" algn="ctr">
            <a:solidFill>
              <a:srgbClr val="CC0000"/>
            </a:solidFill>
            <a:round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algn="ctr"/>
            <a:endParaRPr lang="th-TH" b="1">
              <a:solidFill>
                <a:srgbClr val="66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gsana New" pitchFamily="18" charset="-34"/>
            </a:endParaRP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2057400" y="536575"/>
            <a:ext cx="2148024" cy="1588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หลักสูตร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แผนการเรียน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chemeClr val="tx1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 รายวิชา </a:t>
            </a:r>
          </a:p>
        </p:txBody>
      </p:sp>
      <p:sp>
        <p:nvSpPr>
          <p:cNvPr id="7173" name="Rectangle 12"/>
          <p:cNvSpPr>
            <a:spLocks noChangeArrowheads="1"/>
          </p:cNvSpPr>
          <p:nvPr/>
        </p:nvSpPr>
        <p:spPr bwMode="auto">
          <a:xfrm>
            <a:off x="6572264" y="928670"/>
            <a:ext cx="1396536" cy="707886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th-TH" sz="4000" b="1" dirty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หลักสูตร</a:t>
            </a:r>
          </a:p>
        </p:txBody>
      </p:sp>
      <p:sp>
        <p:nvSpPr>
          <p:cNvPr id="7174" name="Rectangle 13"/>
          <p:cNvSpPr>
            <a:spLocks noChangeArrowheads="1"/>
          </p:cNvSpPr>
          <p:nvPr/>
        </p:nvSpPr>
        <p:spPr bwMode="auto">
          <a:xfrm>
            <a:off x="6500826" y="3357562"/>
            <a:ext cx="2053767" cy="1323439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/>
            <a:r>
              <a:rPr lang="th-TH" sz="4000" b="1" dirty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การจัดการ</a:t>
            </a:r>
          </a:p>
          <a:p>
            <a:pPr algn="ctr"/>
            <a:r>
              <a:rPr lang="th-TH" sz="4000" b="1" dirty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เรียนการสอน</a:t>
            </a:r>
          </a:p>
        </p:txBody>
      </p:sp>
      <p:sp>
        <p:nvSpPr>
          <p:cNvPr id="7175" name="Right Arrow 14"/>
          <p:cNvSpPr>
            <a:spLocks noChangeArrowheads="1"/>
          </p:cNvSpPr>
          <p:nvPr/>
        </p:nvSpPr>
        <p:spPr bwMode="auto">
          <a:xfrm>
            <a:off x="5857884" y="1000108"/>
            <a:ext cx="611187" cy="579438"/>
          </a:xfrm>
          <a:prstGeom prst="rightArrow">
            <a:avLst>
              <a:gd name="adj1" fmla="val 50000"/>
              <a:gd name="adj2" fmla="val 52740"/>
            </a:avLst>
          </a:prstGeom>
          <a:solidFill>
            <a:schemeClr val="accent6">
              <a:lumMod val="60000"/>
              <a:lumOff val="40000"/>
            </a:scheme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th-TH" sz="2800" b="1">
              <a:solidFill>
                <a:srgbClr val="6600CC"/>
              </a:solidFill>
              <a:latin typeface="Angsana New" pitchFamily="18" charset="-34"/>
            </a:endParaRPr>
          </a:p>
        </p:txBody>
      </p:sp>
      <p:sp>
        <p:nvSpPr>
          <p:cNvPr id="7176" name="Right Arrow 15"/>
          <p:cNvSpPr>
            <a:spLocks noChangeArrowheads="1"/>
          </p:cNvSpPr>
          <p:nvPr/>
        </p:nvSpPr>
        <p:spPr bwMode="auto">
          <a:xfrm>
            <a:off x="5786446" y="3571876"/>
            <a:ext cx="611187" cy="65563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6">
              <a:lumMod val="60000"/>
              <a:lumOff val="40000"/>
            </a:schemeClr>
          </a:solidFill>
          <a:ln w="25400" algn="ctr">
            <a:solidFill>
              <a:srgbClr val="CC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th-TH" sz="2000" b="1">
              <a:solidFill>
                <a:srgbClr val="6600CC"/>
              </a:solidFill>
              <a:latin typeface="Angsana New" pitchFamily="18" charset="-34"/>
            </a:endParaRPr>
          </a:p>
        </p:txBody>
      </p:sp>
      <p:sp>
        <p:nvSpPr>
          <p:cNvPr id="7177" name="Rectangle 4"/>
          <p:cNvSpPr>
            <a:spLocks noChangeArrowheads="1"/>
          </p:cNvSpPr>
          <p:nvPr/>
        </p:nvSpPr>
        <p:spPr bwMode="auto">
          <a:xfrm>
            <a:off x="1714480" y="2714620"/>
            <a:ext cx="3667671" cy="258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เนื้อหา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วัตถุประสงค์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กิจกรรมการเรียนการสอน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การใช้สื่อ</a:t>
            </a:r>
          </a:p>
          <a:p>
            <a:pPr defTabSz="762000" eaLnBrk="0" hangingPunct="0">
              <a:lnSpc>
                <a:spcPct val="90000"/>
              </a:lnSpc>
              <a:buClr>
                <a:schemeClr val="tx1"/>
              </a:buClr>
              <a:buSzPct val="80000"/>
              <a:buFont typeface="Wingdings" pitchFamily="2" charset="2"/>
              <a:buChar char="§"/>
            </a:pPr>
            <a:r>
              <a:rPr lang="th-TH" sz="3600" b="1" dirty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 </a:t>
            </a:r>
            <a:r>
              <a:rPr lang="th-TH" sz="3600" b="1" dirty="0" smtClean="0">
                <a:solidFill>
                  <a:srgbClr val="6600CC"/>
                </a:solidFill>
                <a:latin typeface="TH SarabunPSK" pitchFamily="34" charset="-34"/>
                <a:cs typeface="TH SarabunPSK" pitchFamily="34" charset="-34"/>
              </a:rPr>
              <a:t>การวัดและประเมินผล</a:t>
            </a:r>
            <a:endParaRPr lang="th-TH" sz="3600" b="1" dirty="0">
              <a:solidFill>
                <a:srgbClr val="6600CC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ตัวยึดหมายเลขภาพนิ่ง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2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797ED-8CB3-4856-B287-68DD9A077869}" type="datetime1">
              <a:rPr lang="th-TH"/>
              <a:pPr/>
              <a:t>23/06/57</a:t>
            </a:fld>
            <a:endParaRPr lang="en-US"/>
          </a:p>
        </p:txBody>
      </p:sp>
      <p:sp>
        <p:nvSpPr>
          <p:cNvPr id="15" name="ตัวยึดท้ายกระดาษ 4"/>
          <p:cNvSpPr>
            <a:spLocks noGrp="1"/>
          </p:cNvSpPr>
          <p:nvPr>
            <p:ph type="ftr" sz="quarter" idx="4294967295"/>
          </p:nvPr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/>
          <a:p>
            <a:r>
              <a:rPr lang="en-US" sz="2400" b="1" dirty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16" name="ตัวยึดหมายเลขภาพนิ่ง 5"/>
          <p:cNvSpPr>
            <a:spLocks noGrp="1"/>
          </p:cNvSpPr>
          <p:nvPr>
            <p:ph type="sldNum" sz="quarter" idx="4294967295"/>
          </p:nvPr>
        </p:nvSpPr>
        <p:spPr>
          <a:xfrm>
            <a:off x="7204075" y="6427788"/>
            <a:ext cx="1905000" cy="457200"/>
          </a:xfrm>
          <a:prstGeom prst="rect">
            <a:avLst/>
          </a:prstGeom>
        </p:spPr>
        <p:txBody>
          <a:bodyPr/>
          <a:lstStyle/>
          <a:p>
            <a:fld id="{787AFE3E-5F33-4185-8C80-F4185063DF64}" type="slidenum">
              <a:rPr lang="en-US"/>
              <a:pPr/>
              <a:t>30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395536" y="260648"/>
            <a:ext cx="8640960" cy="5904656"/>
          </a:xfrm>
          <a:prstGeom prst="rect">
            <a:avLst/>
          </a:prstGeom>
          <a:noFill/>
          <a:ln/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ทักษะระหว่างบุคคลและทักษะการทำงานร่วมกัน </a:t>
            </a:r>
          </a:p>
          <a:p>
            <a:pPr marL="514350" indent="-514350"/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แสดงให้เห็นการทำงานเป็นทีมและภาวะความเป็นผู้นำ การปรับตัวตามบทบาทและความรับผิดชอบที่หลากหลาย การทำงานอย่างมีคุณภาพร่วมกับผู้อื่น ฝึกความเห็นใจและเคารพในความคิดเห็นที่แตกต่าง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การระบุกำหนด และแก้ปัญหา </a:t>
            </a:r>
          </a:p>
          <a:p>
            <a:pPr marL="971550" lvl="1" indent="-514350"/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	</a:t>
            </a:r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สามารถที่จะกำหนดขอบเขตของปัญหา วิเคราะห์และแก้ปัญหาได้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การกำกับตนเอง </a:t>
            </a:r>
          </a:p>
          <a:p>
            <a:pPr marL="971550" lvl="1" indent="-514350"/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	กำกับความต้องการในการเรียนและความเข้าใจของตนเอง ใช้แหล่งเรียนรู้ที่เหมาะสม ถ่ายทอดสิ่งที่เรียนรู้สู่ผู้อื่นได้ </a:t>
            </a:r>
          </a:p>
          <a:p>
            <a:pPr marL="514350" indent="-514350">
              <a:buFont typeface="+mj-lt"/>
              <a:buAutoNum type="arabicPeriod" startAt="7"/>
            </a:pPr>
            <a:r>
              <a:rPr lang="th-TH" sz="3200" b="1" dirty="0" smtClean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ความรับผิดชอบต่อสังคม </a:t>
            </a:r>
          </a:p>
          <a:p>
            <a:pPr marL="971550" lvl="1" indent="-514350"/>
            <a:r>
              <a:rPr lang="th-TH" sz="3200" b="1" dirty="0" smtClean="0">
                <a:solidFill>
                  <a:srgbClr val="3E1F00"/>
                </a:solidFill>
                <a:latin typeface="TH SarabunPSK" pitchFamily="34" charset="-34"/>
                <a:cs typeface="TH SarabunPSK" pitchFamily="34" charset="-34"/>
              </a:rPr>
              <a:t>	แสดงความใส่ใจและรับผิดชอบต่อประโยชน์ของสังคมส่วนใหญ่ แสดงพฤติกรรมที่เหมาะสมต่อบุคคล สถานที่และบริบทของสังคม </a:t>
            </a:r>
          </a:p>
          <a:p>
            <a:pPr marL="742950" indent="-742950">
              <a:buFont typeface="+mj-lt"/>
              <a:buAutoNum type="arabicPeriod" startAt="7"/>
            </a:pPr>
            <a:endParaRPr lang="en-US" sz="3200" b="1" dirty="0">
              <a:solidFill>
                <a:srgbClr val="6633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83459720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WordArt 3"/>
          <p:cNvSpPr>
            <a:spLocks noChangeArrowheads="1" noChangeShapeType="1" noTextEdit="1"/>
          </p:cNvSpPr>
          <p:nvPr/>
        </p:nvSpPr>
        <p:spPr bwMode="gray">
          <a:xfrm>
            <a:off x="2195736" y="1628800"/>
            <a:ext cx="4968552" cy="778768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389"/>
              </a:avLst>
            </a:prstTxWarp>
          </a:bodyPr>
          <a:lstStyle/>
          <a:p>
            <a:pPr algn="ctr"/>
            <a:r>
              <a:rPr lang="en-US" sz="54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Thank </a:t>
            </a:r>
            <a:r>
              <a:rPr lang="en-US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You</a:t>
            </a:r>
            <a:endParaRPr lang="th-TH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89803" dir="2700000" algn="ctr" rotWithShape="0">
                  <a:srgbClr val="000000">
                    <a:alpha val="50000"/>
                  </a:srgbClr>
                </a:outerShdw>
              </a:effectLst>
              <a:latin typeface="Verdana"/>
            </a:endParaRP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804DCF52-9C70-4B32-BBA7-1733B66DA320}" type="slidenum">
              <a:rPr lang="en-US" smtClean="0"/>
              <a:pPr algn="r">
                <a:defRPr/>
              </a:pPr>
              <a:t>31</a:t>
            </a:fld>
            <a:endParaRPr lang="en-US" dirty="0"/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gray">
          <a:xfrm>
            <a:off x="539552" y="2407568"/>
            <a:ext cx="8280920" cy="2749624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0389"/>
              </a:avLst>
            </a:prstTxWarp>
          </a:bodyPr>
          <a:lstStyle/>
          <a:p>
            <a:pPr algn="ctr"/>
            <a:r>
              <a:rPr lang="th-TH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ศูนย์ส่งเสริมและพัฒนาอาชีวศึกษาภาคเหนือ</a:t>
            </a:r>
          </a:p>
          <a:p>
            <a:pPr algn="ctr"/>
            <a:r>
              <a:rPr lang="th-TH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หน่วยศึกษานิเทศก์ </a:t>
            </a:r>
          </a:p>
          <a:p>
            <a:pPr algn="ctr"/>
            <a:r>
              <a:rPr lang="th-TH" sz="5400" b="1" kern="10" dirty="0" smtClean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0" scaled="1"/>
                </a:gradFill>
                <a:effectLst>
                  <a:outerShdw dist="89803" dir="2700000" algn="ctr" rotWithShape="0">
                    <a:srgbClr val="000000">
                      <a:alpha val="50000"/>
                    </a:srgbClr>
                  </a:outerShdw>
                </a:effectLst>
                <a:latin typeface="Verdana"/>
              </a:rPr>
              <a:t>สำนักงานคณะกรรมการการอาชีวศึกษา</a:t>
            </a:r>
            <a:endParaRPr lang="th-TH" sz="5400" b="1" kern="10" dirty="0">
              <a:ln w="28575">
                <a:solidFill>
                  <a:schemeClr val="bg1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accent1"/>
                  </a:gs>
                </a:gsLst>
                <a:lin ang="0" scaled="1"/>
              </a:gradFill>
              <a:effectLst>
                <a:outerShdw dist="89803" dir="2700000" algn="ctr" rotWithShape="0">
                  <a:srgbClr val="000000">
                    <a:alpha val="50000"/>
                  </a:srgbClr>
                </a:outerShdw>
              </a:effectLst>
              <a:latin typeface="Verdan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42886"/>
            <a:ext cx="7848600" cy="593826"/>
          </a:xfrm>
          <a:solidFill>
            <a:srgbClr val="003300"/>
          </a:solidFill>
        </p:spPr>
        <p:txBody>
          <a:bodyPr/>
          <a:lstStyle/>
          <a:p>
            <a:pPr algn="ctr" eaLnBrk="1" hangingPunct="1"/>
            <a:r>
              <a:rPr lang="th-TH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กระบวนการเรียนรู้ที่ดี</a:t>
            </a:r>
            <a:endParaRPr lang="th-TH" sz="2400" i="1" dirty="0" smtClean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026" y="1052736"/>
            <a:ext cx="8392446" cy="4819664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เกิดจากกระบวนการสร้างความเข้าใจกับสิ่งที่ได้เรียนรู้มา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 smtClean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เป็นกระบวนการเชื่อมโยงระหว่างความรู้เก่าที่มีอยู่ในตัวผู้เรียนกับความรู้ใหม่ที่ได้รับ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เกิดจากการมีปฏิสัมพันธ์กับผู้อื่น ยิ่งมีการถกเถียงแลกเปลี่ยนกับผู้อื่นมาก การเรียนรู้ก็ยิ่งเกิดขึ้นได้มาก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>
                <a:solidFill>
                  <a:schemeClr val="accent6">
                    <a:lumMod val="50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เกิดจากการที่ผู้เรียนกำหนดขั้นตอนและวิธีการเรียนรู้ด้วยตนเอง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>
                <a:solidFill>
                  <a:srgbClr val="0000FF"/>
                </a:solidFill>
                <a:latin typeface="TH SarabunPSK" pitchFamily="34" charset="-34"/>
                <a:cs typeface="TH SarabunPSK" pitchFamily="34" charset="-34"/>
              </a:rPr>
              <a:t>เกิดจากที่ผู้เรียนมีความชัดเจนในวัตถุประสงค์ของการเรียน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600" dirty="0">
                <a:solidFill>
                  <a:srgbClr val="006600"/>
                </a:solidFill>
                <a:latin typeface="TH SarabunPSK" pitchFamily="34" charset="-34"/>
                <a:cs typeface="TH SarabunPSK" pitchFamily="34" charset="-34"/>
              </a:rPr>
              <a:t>มีการผสมผสานระหว่างจิตใจ ร่างกาย สภาพแวดล้อม และบริบทของการเรียน </a:t>
            </a:r>
          </a:p>
          <a:p>
            <a:pPr eaLnBrk="1" hangingPunct="1">
              <a:lnSpc>
                <a:spcPct val="90000"/>
              </a:lnSpc>
              <a:buClr>
                <a:srgbClr val="000066"/>
              </a:buClr>
              <a:buSzPct val="65000"/>
              <a:buFont typeface="Wingdings" pitchFamily="2" charset="2"/>
              <a:buChar char="§"/>
            </a:pPr>
            <a:endParaRPr lang="th-TH" sz="3600" dirty="0" smtClean="0">
              <a:solidFill>
                <a:schemeClr val="accent4">
                  <a:lumMod val="75000"/>
                  <a:lumOff val="2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ตัวยึดท้ายกระดาษ 7"/>
          <p:cNvSpPr txBox="1">
            <a:spLocks/>
          </p:cNvSpPr>
          <p:nvPr/>
        </p:nvSpPr>
        <p:spPr>
          <a:xfrm>
            <a:off x="71406" y="6357958"/>
            <a:ext cx="2895600" cy="3571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smtClean="0">
                <a:ln>
                  <a:solidFill>
                    <a:sysClr val="windowText" lastClr="000000"/>
                  </a:solidFill>
                </a:ln>
                <a:solidFill>
                  <a:srgbClr val="99330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J.wittaya</a:t>
            </a:r>
            <a:endParaRPr kumimoji="0" lang="en-US" sz="2800" b="1" i="1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99330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</a:effectLst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864" y="1340768"/>
            <a:ext cx="7457482" cy="2304256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ฝึกสังเกต ฝึกบันทึก ฝึกการนำเสนอ ฝึกการฟัง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ฝึกถาม – ตอบ ฝึกการค้นหาคำตอบ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ฝึกตั้งสมมุติฐาน ฝึกทำวิจัย ฝึกเชื่อมโยง</a:t>
            </a:r>
            <a:r>
              <a:rPr lang="th-TH" sz="3200" b="1" i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บูรณา</a:t>
            </a:r>
            <a:r>
              <a:rPr lang="th-TH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การ</a:t>
            </a:r>
          </a:p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Char char="§"/>
            </a:pPr>
            <a:r>
              <a:rPr lang="th-TH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PSK" pitchFamily="34" charset="-34"/>
                <a:cs typeface="TH SarabunPSK" pitchFamily="34" charset="-34"/>
              </a:rPr>
              <a:t>ฝึกการเรียนที่หลากหลาย</a:t>
            </a: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899864" y="242886"/>
            <a:ext cx="7848600" cy="665834"/>
          </a:xfrm>
          <a:solidFill>
            <a:srgbClr val="006600"/>
          </a:solidFill>
        </p:spPr>
        <p:txBody>
          <a:bodyPr/>
          <a:lstStyle/>
          <a:p>
            <a:pPr algn="ctr" eaLnBrk="1" hangingPunct="1"/>
            <a:r>
              <a:rPr lang="th-TH" sz="3600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กระบวนการทางปัญญา</a:t>
            </a:r>
            <a:endParaRPr lang="th-TH" sz="2400" i="1" dirty="0" smtClean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4077072"/>
            <a:ext cx="8219256" cy="122413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th-TH" sz="3600" b="1" i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“การเรียนรู้</a:t>
            </a:r>
            <a:r>
              <a:rPr lang="th-TH" sz="36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ที่ดี</a:t>
            </a:r>
            <a:r>
              <a:rPr lang="th-TH" sz="3600" b="1" i="1" dirty="0">
                <a:solidFill>
                  <a:srgbClr val="C000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ไม่ได้</a:t>
            </a:r>
            <a:r>
              <a:rPr lang="th-TH" sz="36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มาจากการหาวิธีการสอนที่ดีแก่ผู้สอน </a:t>
            </a:r>
            <a:endParaRPr lang="th-TH" sz="3600" b="1" i="1" dirty="0" smtClean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 algn="ctr"/>
            <a:r>
              <a:rPr lang="th-TH" sz="3600" b="1" i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แต่</a:t>
            </a:r>
            <a:r>
              <a:rPr lang="th-TH" sz="36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มาจากการ</a:t>
            </a:r>
            <a:r>
              <a:rPr lang="th-TH" sz="3600" b="1" i="1" dirty="0">
                <a:solidFill>
                  <a:srgbClr val="990033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ให้โอกาสที่ดี</a:t>
            </a:r>
            <a:r>
              <a:rPr lang="th-TH" sz="3600" b="1" i="1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แก่ผู้เรียนในการ</a:t>
            </a:r>
            <a:r>
              <a:rPr lang="th-TH" sz="3600" b="1" i="1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สร้าง” </a:t>
            </a:r>
            <a:r>
              <a:rPr lang="th-TH" sz="2800" i="1" dirty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</a:t>
            </a:r>
            <a:r>
              <a:rPr lang="en-US" sz="2800" i="1" dirty="0" smtClean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constructionism</a:t>
            </a:r>
            <a:r>
              <a:rPr lang="th-TH" sz="2800" i="1" dirty="0" smtClean="0">
                <a:solidFill>
                  <a:srgbClr val="3333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 </a:t>
            </a:r>
            <a:endParaRPr lang="en-US" sz="3600" i="1" dirty="0">
              <a:solidFill>
                <a:srgbClr val="333300"/>
              </a:solidFill>
              <a:latin typeface="TH SarabunPSK" pitchFamily="34" charset="-34"/>
              <a:cs typeface="TH SarabunPSK" pitchFamily="34" charset="-34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214282" y="1285860"/>
            <a:ext cx="4953000" cy="857256"/>
          </a:xfrm>
          <a:prstGeom prst="cube">
            <a:avLst>
              <a:gd name="adj" fmla="val 25000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1. ขั้นกระตุ้นให้คิด (</a:t>
            </a:r>
            <a:r>
              <a:rPr lang="en-US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Stimulation</a:t>
            </a:r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)</a:t>
            </a:r>
          </a:p>
          <a:p>
            <a:pPr algn="ctr"/>
            <a:endParaRPr lang="th-TH" dirty="0">
              <a:solidFill>
                <a:srgbClr val="000099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500034" y="357166"/>
            <a:ext cx="8286808" cy="705321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 algn="ctr"/>
            <a:r>
              <a:rPr lang="th-TH" sz="4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การจัดการเรียนการ</a:t>
            </a:r>
            <a:r>
              <a:rPr lang="th-TH" sz="40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สอนตามแนวคิด </a:t>
            </a:r>
            <a:r>
              <a:rPr lang="th-TH" sz="4000" b="1" dirty="0" err="1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Constructivis</a:t>
            </a:r>
            <a:r>
              <a:rPr lang="en-US" sz="4000" b="1" dirty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m</a:t>
            </a:r>
            <a:endParaRPr lang="th-TH" sz="40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14282" y="1928802"/>
            <a:ext cx="8643998" cy="2059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th-TH" sz="3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กระตุ้น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ให้ผู้เรียนคิดเกี่ยวกับสิ่งจะเรียนว่ามี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ความสำคัญต่อ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ตัวผู้เรียนอย่างไร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โดยครูอาจ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ใช้ทำ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กิจกรรม 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เช่น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ตั้งคำถาม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ยก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สถานการณ์หรือ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เหตุการณ์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ที่เกี่ยวข้องกับสิ่ง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ที่ต้องการ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ให้ผู้เรียน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ศึกษา</a:t>
            </a:r>
            <a:endParaRPr lang="th-TH" sz="3200" b="1" dirty="0">
              <a:solidFill>
                <a:schemeClr val="accent4">
                  <a:lumMod val="75000"/>
                  <a:lumOff val="25000"/>
                </a:schemeClr>
              </a:solidFill>
              <a:latin typeface="TH SarabunPSK" pitchFamily="34" charset="-34"/>
              <a:cs typeface="TH SarabunPSK" pitchFamily="34" charset="-34"/>
            </a:endParaRPr>
          </a:p>
          <a:p>
            <a:pPr eaLnBrk="1" hangingPunct="1"/>
            <a:r>
              <a:rPr lang="th-TH" sz="3200" b="1" dirty="0">
                <a:solidFill>
                  <a:schemeClr val="tx1">
                    <a:lumMod val="75000"/>
                  </a:schemeClr>
                </a:solidFill>
                <a:latin typeface="TH SarabunPSK" pitchFamily="34" charset="-34"/>
                <a:cs typeface="TH SarabunPSK" pitchFamily="34" charset="-34"/>
              </a:rPr>
              <a:t> 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auto">
          <a:xfrm>
            <a:off x="285720" y="3429000"/>
            <a:ext cx="6272242" cy="564325"/>
          </a:xfrm>
          <a:prstGeom prst="cube">
            <a:avLst>
              <a:gd name="adj" fmla="val 25000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2. ขั้นแสวงหาความรู้ (Investigation)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85720" y="4071942"/>
            <a:ext cx="8572560" cy="15696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th-TH" sz="3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H SarabunPSK" pitchFamily="34" charset="-34"/>
                <a:cs typeface="TH SarabunPSK" pitchFamily="34" charset="-34"/>
              </a:rPr>
              <a:t>   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ครู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ให้ผู้เรียนทำกิจกรรมโดย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ให้ศึกษา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หาความรู้ด้วยตนเอง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อภิปราย 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ทำการทดลอง ศึกษาจากใบความรู้ หรือแก้ปัญหา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ใน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ขั้นตอนนี้ครูควรเสริมกระบวนคิด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และการ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เรียนรู้แบบร่วมมือด้วยจะช่วยส่งเสริมการเรียนรู้ได้ดียิ่งขึ้น</a:t>
            </a:r>
          </a:p>
        </p:txBody>
      </p:sp>
      <p:sp>
        <p:nvSpPr>
          <p:cNvPr id="9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381000" y="214290"/>
            <a:ext cx="6781800" cy="547670"/>
          </a:xfrm>
          <a:prstGeom prst="cube">
            <a:avLst>
              <a:gd name="adj" fmla="val 25000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3. ขั้นสร้างความรู้ (</a:t>
            </a:r>
            <a:r>
              <a:rPr lang="th-TH" sz="3600" b="1" dirty="0" err="1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Construc</a:t>
            </a:r>
            <a:r>
              <a:rPr lang="en-US" sz="3600" b="1" dirty="0" err="1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tion</a:t>
            </a:r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)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57158" y="714356"/>
            <a:ext cx="8501122" cy="255198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 ครู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ให้ผู้เรียนสรุปความรู้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สร้าง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คำอธิบาย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หรือคำตอบ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จาการที่ได้ศึกษาหรือร่วมกิจกรรม  โดยใช้เครื่องมือช่วยในการเชื่อมโยงความรู้ เช่น เขียน Concept </a:t>
            </a:r>
            <a:r>
              <a:rPr lang="en-US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m</a:t>
            </a:r>
            <a:r>
              <a:rPr lang="th-TH" sz="3200" b="1" dirty="0" err="1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ap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และครู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ควรจะ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ให้ผู้เรียนแลกเปลี่ยนความรู้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ที่ได้ของแต่ละกลุ่ม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โดย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การให้แต่ละกลุ่ม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นำเสนอความรู้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ที่ได้ 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เช่น นำเสนอ 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Concept </a:t>
            </a:r>
            <a:r>
              <a:rPr lang="th-TH" sz="3200" b="1" dirty="0" err="1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map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และเปิด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โอกาสให้ผู้เรียนในชั้นร่วมแสดงความคิดเห็น</a:t>
            </a:r>
          </a:p>
        </p:txBody>
      </p:sp>
      <p:sp>
        <p:nvSpPr>
          <p:cNvPr id="4" name="AutoShape 3"/>
          <p:cNvSpPr>
            <a:spLocks noChangeArrowheads="1"/>
          </p:cNvSpPr>
          <p:nvPr/>
        </p:nvSpPr>
        <p:spPr bwMode="auto">
          <a:xfrm>
            <a:off x="357158" y="3214686"/>
            <a:ext cx="6934200" cy="642942"/>
          </a:xfrm>
          <a:prstGeom prst="cube">
            <a:avLst>
              <a:gd name="adj" fmla="val 25000"/>
            </a:avLst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4. ขั้นนำความรู้ไปใช้ (</a:t>
            </a:r>
            <a:r>
              <a:rPr lang="th-TH" sz="3600" b="1" dirty="0" err="1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Application</a:t>
            </a:r>
            <a:r>
              <a:rPr lang="th-TH" sz="3600" b="1" dirty="0">
                <a:solidFill>
                  <a:srgbClr val="000099"/>
                </a:solidFill>
                <a:latin typeface="TH SarabunPSK" pitchFamily="34" charset="-34"/>
                <a:cs typeface="TH SarabunPSK" pitchFamily="34" charset="-34"/>
              </a:rPr>
              <a:t>)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71472" y="3786190"/>
            <a:ext cx="8249000" cy="2059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    ครูมอบหมาย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กิจกรรมที่จะส่งเสริมการนำความรู้ไปใช้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ในชีวิตประจำวัน  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เช่น ให้ศึกษาเพิ่มเติมถึงการประยุกต์ความรู้ที่ผู้เรียนได้เรียนไป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แล้วนำไปใช้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ประโยชน์ในแง่มุม</a:t>
            </a:r>
            <a:r>
              <a:rPr lang="th-TH" sz="3200" b="1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ต่างๆ หรือการ</a:t>
            </a:r>
            <a:r>
              <a:rPr lang="th-TH" sz="3200" b="1" dirty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ใช้ผู้เรียนสร้างผลงานจากความรู้ที่ผู้เรียนได้สร้างขึ้น</a:t>
            </a:r>
          </a:p>
        </p:txBody>
      </p:sp>
      <p:sp>
        <p:nvSpPr>
          <p:cNvPr id="7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4428" y="171448"/>
            <a:ext cx="6600844" cy="757222"/>
          </a:xfrm>
          <a:solidFill>
            <a:srgbClr val="003300"/>
          </a:solidFill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Learning Process / </a:t>
            </a:r>
            <a:r>
              <a:rPr lang="en-US" sz="3600" dirty="0" err="1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Constructionism</a:t>
            </a:r>
            <a:endParaRPr lang="th-TH" sz="3600" dirty="0" smtClean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มนมุมสี่เหลี่ยมด้านทแยงมุม 5"/>
          <p:cNvSpPr/>
          <p:nvPr/>
        </p:nvSpPr>
        <p:spPr>
          <a:xfrm>
            <a:off x="3286116" y="1285860"/>
            <a:ext cx="2143140" cy="642942"/>
          </a:xfrm>
          <a:prstGeom prst="round2DiagRect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3357554" y="1420321"/>
            <a:ext cx="2000264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Motivation</a:t>
            </a:r>
            <a:endParaRPr lang="th-TH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8" name="มนมุมสี่เหลี่ยมด้านทแยงมุม 7"/>
          <p:cNvSpPr/>
          <p:nvPr/>
        </p:nvSpPr>
        <p:spPr>
          <a:xfrm>
            <a:off x="5500694" y="2071678"/>
            <a:ext cx="3071834" cy="1071570"/>
          </a:xfrm>
          <a:prstGeom prst="round2DiagRect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5572132" y="2206139"/>
            <a:ext cx="292895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Information  Searching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Self-Learning</a:t>
            </a:r>
            <a:endParaRPr lang="th-TH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0" name="มนมุมสี่เหลี่ยมด้านทแยงมุม 9"/>
          <p:cNvSpPr/>
          <p:nvPr/>
        </p:nvSpPr>
        <p:spPr>
          <a:xfrm>
            <a:off x="5143504" y="3714752"/>
            <a:ext cx="3571900" cy="1071570"/>
          </a:xfrm>
          <a:prstGeom prst="round2DiagRect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11" name="สี่เหลี่ยมผืนผ้า 10"/>
          <p:cNvSpPr/>
          <p:nvPr/>
        </p:nvSpPr>
        <p:spPr>
          <a:xfrm>
            <a:off x="5214942" y="3849213"/>
            <a:ext cx="342902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Show and Share/ Reflection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Knowledge Transfer</a:t>
            </a:r>
            <a:endParaRPr lang="th-TH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3" name="มนมุมสี่เหลี่ยมด้านทแยงมุม 12"/>
          <p:cNvSpPr/>
          <p:nvPr/>
        </p:nvSpPr>
        <p:spPr>
          <a:xfrm>
            <a:off x="3071802" y="5072074"/>
            <a:ext cx="2143140" cy="642942"/>
          </a:xfrm>
          <a:prstGeom prst="round2DiagRect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14" name="สี่เหลี่ยมผืนผ้า 13"/>
          <p:cNvSpPr/>
          <p:nvPr/>
        </p:nvSpPr>
        <p:spPr>
          <a:xfrm>
            <a:off x="3143240" y="5206535"/>
            <a:ext cx="2000264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Experiment</a:t>
            </a:r>
            <a:endParaRPr lang="th-TH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5" name="มนมุมสี่เหลี่ยมด้านทแยงมุม 14"/>
          <p:cNvSpPr/>
          <p:nvPr/>
        </p:nvSpPr>
        <p:spPr>
          <a:xfrm>
            <a:off x="1285852" y="3500438"/>
            <a:ext cx="2357454" cy="928694"/>
          </a:xfrm>
          <a:prstGeom prst="round2DiagRect">
            <a:avLst/>
          </a:prstGeom>
          <a:solidFill>
            <a:srgbClr val="3E1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16" name="สี่เหลี่ยมผืนผ้า 15"/>
          <p:cNvSpPr/>
          <p:nvPr/>
        </p:nvSpPr>
        <p:spPr>
          <a:xfrm>
            <a:off x="714348" y="3563461"/>
            <a:ext cx="3429024" cy="88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Conclusion and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2800" b="1" dirty="0" smtClean="0">
                <a:solidFill>
                  <a:schemeClr val="bg1"/>
                </a:solidFill>
                <a:latin typeface="TH SarabunPSK" pitchFamily="34" charset="-34"/>
                <a:cs typeface="TH SarabunPSK" pitchFamily="34" charset="-34"/>
              </a:rPr>
              <a:t>Presentation</a:t>
            </a:r>
            <a:endParaRPr lang="th-TH" sz="2800" b="1" dirty="0">
              <a:solidFill>
                <a:schemeClr val="bg1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17" name="มนมุมสี่เหลี่ยมด้านทแยงมุม 16"/>
          <p:cNvSpPr/>
          <p:nvPr/>
        </p:nvSpPr>
        <p:spPr>
          <a:xfrm>
            <a:off x="142844" y="1500174"/>
            <a:ext cx="1857388" cy="1143008"/>
          </a:xfrm>
          <a:prstGeom prst="round2Diag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 sz="2000" dirty="0">
              <a:solidFill>
                <a:schemeClr val="bg1"/>
              </a:solidFill>
            </a:endParaRPr>
          </a:p>
        </p:txBody>
      </p:sp>
      <p:sp>
        <p:nvSpPr>
          <p:cNvPr id="18" name="สี่เหลี่ยมผืนผ้า 17"/>
          <p:cNvSpPr/>
          <p:nvPr/>
        </p:nvSpPr>
        <p:spPr>
          <a:xfrm>
            <a:off x="142844" y="1571611"/>
            <a:ext cx="1857388" cy="1003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Learning/</a:t>
            </a:r>
          </a:p>
          <a:p>
            <a:pPr marL="342900" indent="-342900" algn="ctr">
              <a:lnSpc>
                <a:spcPct val="80000"/>
              </a:lnSpc>
              <a:spcBef>
                <a:spcPct val="20000"/>
              </a:spcBef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3200" b="1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Knowledge</a:t>
            </a:r>
            <a:endParaRPr lang="th-TH" sz="3200" b="1" dirty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20" name="ลูกศรโค้ง 19"/>
          <p:cNvSpPr/>
          <p:nvPr/>
        </p:nvSpPr>
        <p:spPr>
          <a:xfrm rot="5400000">
            <a:off x="5786447" y="1142983"/>
            <a:ext cx="571504" cy="128588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1" name="ลูกศรลง 20"/>
          <p:cNvSpPr/>
          <p:nvPr/>
        </p:nvSpPr>
        <p:spPr>
          <a:xfrm>
            <a:off x="6858016" y="3143248"/>
            <a:ext cx="357190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3" name="ลูกศรโค้ง 22"/>
          <p:cNvSpPr/>
          <p:nvPr/>
        </p:nvSpPr>
        <p:spPr>
          <a:xfrm rot="10800000">
            <a:off x="5286380" y="4857760"/>
            <a:ext cx="1928827" cy="714380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4" name="ลูกศรโค้ง 23"/>
          <p:cNvSpPr/>
          <p:nvPr/>
        </p:nvSpPr>
        <p:spPr>
          <a:xfrm rot="16200000">
            <a:off x="2222626" y="4592110"/>
            <a:ext cx="797839" cy="75763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5" name="ลูกศรโค้ง 24"/>
          <p:cNvSpPr/>
          <p:nvPr/>
        </p:nvSpPr>
        <p:spPr>
          <a:xfrm>
            <a:off x="2500298" y="1500174"/>
            <a:ext cx="714380" cy="2000265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>
              <a:solidFill>
                <a:schemeClr val="tx1"/>
              </a:solidFill>
            </a:endParaRPr>
          </a:p>
        </p:txBody>
      </p:sp>
      <p:sp>
        <p:nvSpPr>
          <p:cNvPr id="26" name="ลูกศรซ้าย 25"/>
          <p:cNvSpPr/>
          <p:nvPr/>
        </p:nvSpPr>
        <p:spPr>
          <a:xfrm>
            <a:off x="1979712" y="1700808"/>
            <a:ext cx="500066" cy="71438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28" name="ตัวยึดท้ายกระดาษ 4"/>
          <p:cNvSpPr txBox="1">
            <a:spLocks/>
          </p:cNvSpPr>
          <p:nvPr/>
        </p:nvSpPr>
        <p:spPr>
          <a:xfrm>
            <a:off x="179512" y="6257761"/>
            <a:ext cx="2520280" cy="339591"/>
          </a:xfrm>
          <a:prstGeom prst="rect">
            <a:avLst/>
          </a:prstGeom>
          <a:ln>
            <a:solidFill>
              <a:srgbClr val="663300"/>
            </a:solidFill>
          </a:ln>
        </p:spPr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DilleniaUPC" pitchFamily="18" charset="-34"/>
              </a:defRPr>
            </a:lvl9pPr>
          </a:lstStyle>
          <a:p>
            <a:r>
              <a:rPr lang="en-US" sz="2400" b="1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wittaya2503@gmail.com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2545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4" grpId="0"/>
      <p:bldP spid="16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ามเหลี่ยมหน้าจั่ว 12"/>
          <p:cNvSpPr/>
          <p:nvPr/>
        </p:nvSpPr>
        <p:spPr>
          <a:xfrm>
            <a:off x="142844" y="785794"/>
            <a:ext cx="6286544" cy="5429288"/>
          </a:xfrm>
          <a:prstGeom prst="triangle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h-TH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828808" y="142852"/>
            <a:ext cx="4814894" cy="571504"/>
          </a:xfrm>
          <a:solidFill>
            <a:srgbClr val="003300"/>
          </a:solidFill>
        </p:spPr>
        <p:txBody>
          <a:bodyPr/>
          <a:lstStyle/>
          <a:p>
            <a:pPr algn="ctr" eaLnBrk="1" hangingPunct="1"/>
            <a:r>
              <a:rPr lang="en-US" sz="3600" dirty="0" smtClean="0">
                <a:solidFill>
                  <a:srgbClr val="FFFF00"/>
                </a:solidFill>
                <a:latin typeface="TH SarabunPSK" pitchFamily="34" charset="-34"/>
                <a:cs typeface="TH SarabunPSK" pitchFamily="34" charset="-34"/>
              </a:rPr>
              <a:t>The Learning Pyramid</a:t>
            </a:r>
            <a:endParaRPr lang="th-TH" sz="3600" dirty="0" smtClean="0">
              <a:solidFill>
                <a:srgbClr val="FFFF00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6990" y="1715870"/>
            <a:ext cx="2324120" cy="604822"/>
          </a:xfrm>
        </p:spPr>
        <p:txBody>
          <a:bodyPr/>
          <a:lstStyle/>
          <a:p>
            <a:pPr eaLnBrk="1" hangingPunct="1">
              <a:buClr>
                <a:srgbClr val="000066"/>
              </a:buClr>
              <a:buSzPct val="65000"/>
              <a:buFont typeface="Wingdings" pitchFamily="2" charset="2"/>
              <a:buNone/>
            </a:pPr>
            <a:r>
              <a:rPr lang="en-US" sz="3700" dirty="0" smtClean="0">
                <a:solidFill>
                  <a:srgbClr val="000066"/>
                </a:solidFill>
                <a:latin typeface="TH SarabunPSK" pitchFamily="34" charset="-34"/>
                <a:cs typeface="TH SarabunPSK" pitchFamily="34" charset="-34"/>
              </a:rPr>
              <a:t>Lecture</a:t>
            </a:r>
            <a:endParaRPr lang="th-TH" sz="3700" dirty="0" smtClean="0">
              <a:solidFill>
                <a:srgbClr val="000066"/>
              </a:solidFill>
              <a:latin typeface="TH SarabunPSK" pitchFamily="34" charset="-34"/>
              <a:cs typeface="TH SarabunPSK" pitchFamily="34" charset="-34"/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324176-826A-4D08-8271-84AE71ED9D8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gray">
          <a:xfrm>
            <a:off x="2643174" y="2392130"/>
            <a:ext cx="232412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Reading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gray">
          <a:xfrm>
            <a:off x="1835696" y="3038492"/>
            <a:ext cx="232412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Audiovisual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gray">
          <a:xfrm>
            <a:off x="2143108" y="3609996"/>
            <a:ext cx="285752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Demonstration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gray">
          <a:xfrm>
            <a:off x="1619672" y="4252938"/>
            <a:ext cx="3357586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Discussion group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gray">
          <a:xfrm>
            <a:off x="2071670" y="4895880"/>
            <a:ext cx="357190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Practice by doing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gray">
          <a:xfrm>
            <a:off x="2357422" y="5538822"/>
            <a:ext cx="232412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Teach others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gray">
          <a:xfrm>
            <a:off x="6500826" y="1071546"/>
            <a:ext cx="257176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  <a:lumOff val="25000"/>
                  </a:schemeClr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Average</a:t>
            </a:r>
          </a:p>
          <a:p>
            <a:pPr marL="342900" marR="0" lvl="0" indent="-342900" algn="ctr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lang="en-US" sz="2800" b="1" kern="0" dirty="0" smtClean="0">
                <a:solidFill>
                  <a:schemeClr val="accent4">
                    <a:lumMod val="75000"/>
                    <a:lumOff val="25000"/>
                  </a:schemeClr>
                </a:solidFill>
                <a:latin typeface="TH SarabunPSK" pitchFamily="34" charset="-34"/>
                <a:cs typeface="TH SarabunPSK" pitchFamily="34" charset="-34"/>
              </a:rPr>
              <a:t>Retention Rate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  <a:lumOff val="25000"/>
                </a:schemeClr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endParaRPr kumimoji="0" lang="th-TH" sz="2800" b="1" i="0" u="none" strike="noStrike" kern="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  <a:lumOff val="25000"/>
                </a:schemeClr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16" name="ตัวเชื่อมต่อตรง 15"/>
          <p:cNvCxnSpPr/>
          <p:nvPr/>
        </p:nvCxnSpPr>
        <p:spPr>
          <a:xfrm>
            <a:off x="2500298" y="2196307"/>
            <a:ext cx="6072230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gray">
          <a:xfrm>
            <a:off x="7175688" y="1752608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5 %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18" name="ตัวเชื่อมต่อตรง 17"/>
          <p:cNvCxnSpPr/>
          <p:nvPr/>
        </p:nvCxnSpPr>
        <p:spPr>
          <a:xfrm>
            <a:off x="2071670" y="2928934"/>
            <a:ext cx="6500858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3"/>
          <p:cNvSpPr txBox="1">
            <a:spLocks noChangeArrowheads="1"/>
          </p:cNvSpPr>
          <p:nvPr/>
        </p:nvSpPr>
        <p:spPr bwMode="gray">
          <a:xfrm>
            <a:off x="7143768" y="2466988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10 %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21" name="ตัวเชื่อมต่อตรง 20"/>
          <p:cNvCxnSpPr/>
          <p:nvPr/>
        </p:nvCxnSpPr>
        <p:spPr>
          <a:xfrm>
            <a:off x="1643042" y="3643314"/>
            <a:ext cx="6929486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3"/>
          <p:cNvSpPr txBox="1">
            <a:spLocks noChangeArrowheads="1"/>
          </p:cNvSpPr>
          <p:nvPr/>
        </p:nvSpPr>
        <p:spPr bwMode="gray">
          <a:xfrm>
            <a:off x="7143768" y="3143248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20 %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24" name="ตัวเชื่อมต่อตรง 23"/>
          <p:cNvCxnSpPr/>
          <p:nvPr/>
        </p:nvCxnSpPr>
        <p:spPr>
          <a:xfrm>
            <a:off x="1285852" y="4214818"/>
            <a:ext cx="7358114" cy="3331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3"/>
          <p:cNvSpPr txBox="1">
            <a:spLocks noChangeArrowheads="1"/>
          </p:cNvSpPr>
          <p:nvPr/>
        </p:nvSpPr>
        <p:spPr bwMode="gray">
          <a:xfrm>
            <a:off x="7143768" y="3681434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30 %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29" name="ตัวเชื่อมต่อตรง 28"/>
          <p:cNvCxnSpPr/>
          <p:nvPr/>
        </p:nvCxnSpPr>
        <p:spPr>
          <a:xfrm>
            <a:off x="1000100" y="4786322"/>
            <a:ext cx="7643866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3"/>
          <p:cNvSpPr txBox="1">
            <a:spLocks noChangeArrowheads="1"/>
          </p:cNvSpPr>
          <p:nvPr/>
        </p:nvSpPr>
        <p:spPr bwMode="gray">
          <a:xfrm>
            <a:off x="7143768" y="4252938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50 %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32" name="ตัวเชื่อมต่อตรง 31"/>
          <p:cNvCxnSpPr/>
          <p:nvPr/>
        </p:nvCxnSpPr>
        <p:spPr>
          <a:xfrm>
            <a:off x="571472" y="5429264"/>
            <a:ext cx="8072494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"/>
          <p:cNvSpPr txBox="1">
            <a:spLocks noChangeArrowheads="1"/>
          </p:cNvSpPr>
          <p:nvPr/>
        </p:nvSpPr>
        <p:spPr bwMode="gray">
          <a:xfrm>
            <a:off x="7143768" y="4895880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75 %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cxnSp>
        <p:nvCxnSpPr>
          <p:cNvPr id="35" name="ตัวเชื่อมต่อตรง 34"/>
          <p:cNvCxnSpPr/>
          <p:nvPr/>
        </p:nvCxnSpPr>
        <p:spPr>
          <a:xfrm>
            <a:off x="285720" y="6000768"/>
            <a:ext cx="8358246" cy="1588"/>
          </a:xfrm>
          <a:prstGeom prst="line">
            <a:avLst/>
          </a:prstGeom>
          <a:ln w="28575">
            <a:solidFill>
              <a:srgbClr val="99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"/>
          <p:cNvSpPr txBox="1">
            <a:spLocks noChangeArrowheads="1"/>
          </p:cNvSpPr>
          <p:nvPr/>
        </p:nvSpPr>
        <p:spPr bwMode="gray">
          <a:xfrm>
            <a:off x="7143768" y="5467384"/>
            <a:ext cx="1428760" cy="60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66"/>
              </a:buClr>
              <a:buSzPct val="65000"/>
              <a:buFont typeface="Wingdings" pitchFamily="2" charset="2"/>
              <a:buNone/>
              <a:tabLst/>
              <a:defRPr/>
            </a:pPr>
            <a:r>
              <a:rPr kumimoji="0" lang="en-US" sz="3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TH SarabunPSK" pitchFamily="34" charset="-34"/>
                <a:ea typeface="+mn-ea"/>
                <a:cs typeface="TH SarabunPSK" pitchFamily="34" charset="-34"/>
              </a:rPr>
              <a:t>80 %</a:t>
            </a:r>
            <a:endParaRPr kumimoji="0" lang="th-TH" sz="3700" b="1" i="0" u="none" strike="noStrike" kern="0" cap="none" spc="0" normalizeH="0" baseline="0" noProof="0" dirty="0" smtClean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TH SarabunPSK" pitchFamily="34" charset="-34"/>
              <a:ea typeface="+mn-ea"/>
              <a:cs typeface="TH SarabunPSK" pitchFamily="34" charset="-34"/>
            </a:endParaRPr>
          </a:p>
        </p:txBody>
      </p:sp>
      <p:sp>
        <p:nvSpPr>
          <p:cNvPr id="39" name="Rectangle 2"/>
          <p:cNvSpPr txBox="1">
            <a:spLocks noChangeArrowheads="1"/>
          </p:cNvSpPr>
          <p:nvPr/>
        </p:nvSpPr>
        <p:spPr bwMode="gray">
          <a:xfrm>
            <a:off x="3357554" y="6429396"/>
            <a:ext cx="5643602" cy="357190"/>
          </a:xfrm>
          <a:prstGeom prst="rect">
            <a:avLst/>
          </a:prstGeom>
          <a:solidFill>
            <a:srgbClr val="663300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1" i="1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H SarabunPSK" pitchFamily="34" charset="-34"/>
                <a:ea typeface="+mj-ea"/>
                <a:cs typeface="TH SarabunPSK" pitchFamily="34" charset="-34"/>
              </a:rPr>
              <a:t>National Training Laboratories, Bethel, Maine, USA</a:t>
            </a:r>
            <a:endParaRPr kumimoji="0" lang="th-TH" sz="2600" b="1" i="1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H SarabunPSK" pitchFamily="34" charset="-34"/>
              <a:ea typeface="+mj-ea"/>
              <a:cs typeface="TH SarabunPSK" pitchFamily="34" charset="-34"/>
            </a:endParaRPr>
          </a:p>
        </p:txBody>
      </p:sp>
      <p:sp>
        <p:nvSpPr>
          <p:cNvPr id="28" name="กล่องข้อความ 27"/>
          <p:cNvSpPr txBox="1"/>
          <p:nvPr/>
        </p:nvSpPr>
        <p:spPr>
          <a:xfrm>
            <a:off x="4139952" y="1815207"/>
            <a:ext cx="2965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(เรียน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ในห้องเรียน</a:t>
            </a:r>
            <a:r>
              <a:rPr lang="en-US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นั่งฟัง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บรรยาย)</a:t>
            </a:r>
            <a:endParaRPr lang="th-TH" sz="2400" dirty="0">
              <a:solidFill>
                <a:srgbClr val="3E1F00"/>
              </a:solidFill>
            </a:endParaRPr>
          </a:p>
        </p:txBody>
      </p:sp>
      <p:sp>
        <p:nvSpPr>
          <p:cNvPr id="31" name="กล่องข้อความ 30"/>
          <p:cNvSpPr txBox="1"/>
          <p:nvPr/>
        </p:nvSpPr>
        <p:spPr>
          <a:xfrm>
            <a:off x="4505339" y="2478605"/>
            <a:ext cx="16498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(อ่าน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ด้วย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ตัวเอง) 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4" name="กล่องข้อความ 33"/>
          <p:cNvSpPr txBox="1"/>
          <p:nvPr/>
        </p:nvSpPr>
        <p:spPr>
          <a:xfrm>
            <a:off x="3982846" y="3183359"/>
            <a:ext cx="36134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(ฟัง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และได้เห็น เช่น 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ดู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โทรทัศน์ ฟัง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วิทยุ) 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7" name="กล่องข้อความ 36"/>
          <p:cNvSpPr txBox="1"/>
          <p:nvPr/>
        </p:nvSpPr>
        <p:spPr>
          <a:xfrm>
            <a:off x="5260362" y="3789040"/>
            <a:ext cx="16225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(ได้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เห็น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ตัวอย่าง) 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38" name="กล่องข้อความ 37"/>
          <p:cNvSpPr txBox="1"/>
          <p:nvPr/>
        </p:nvSpPr>
        <p:spPr>
          <a:xfrm>
            <a:off x="4283968" y="4365104"/>
            <a:ext cx="3276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(พูดคุย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แลกเปลี่ยนความรู้กันใน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กลุ่ม) 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0" name="กล่องข้อความ 39"/>
          <p:cNvSpPr txBox="1"/>
          <p:nvPr/>
        </p:nvSpPr>
        <p:spPr>
          <a:xfrm>
            <a:off x="5290184" y="4983559"/>
            <a:ext cx="1952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(ได้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ทดลองปฏิบัติ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เอง)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1" name="กล่องข้อความ 40"/>
          <p:cNvSpPr txBox="1"/>
          <p:nvPr/>
        </p:nvSpPr>
        <p:spPr>
          <a:xfrm>
            <a:off x="5076056" y="5589240"/>
            <a:ext cx="23278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(ได้</a:t>
            </a:r>
            <a:r>
              <a:rPr lang="th-TH" sz="2400" b="1" dirty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สอนผู้อื่น เช่น การ</a:t>
            </a:r>
            <a:r>
              <a:rPr lang="th-TH" sz="2400" b="1" dirty="0" err="1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ติว</a:t>
            </a:r>
            <a:r>
              <a:rPr lang="th-TH" sz="2400" b="1" dirty="0" smtClean="0">
                <a:solidFill>
                  <a:srgbClr val="3E1F00"/>
                </a:solidFill>
                <a:latin typeface="TH SarabunPSK" panose="020B0500040200020003" pitchFamily="34" charset="-34"/>
                <a:cs typeface="TH SarabunPSK" panose="020B0500040200020003" pitchFamily="34" charset="-34"/>
              </a:rPr>
              <a:t>)</a:t>
            </a:r>
            <a:endParaRPr lang="th-TH" sz="2400" b="1" dirty="0">
              <a:solidFill>
                <a:srgbClr val="3E1F00"/>
              </a:solidFill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763176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7" grpId="0"/>
      <p:bldP spid="8" grpId="0"/>
      <p:bldP spid="9" grpId="0"/>
      <p:bldP spid="10" grpId="0"/>
      <p:bldP spid="11" grpId="0"/>
      <p:bldP spid="12" grpId="0"/>
      <p:bldP spid="17" grpId="0"/>
      <p:bldP spid="19" grpId="0"/>
      <p:bldP spid="22" grpId="0"/>
      <p:bldP spid="25" grpId="0"/>
      <p:bldP spid="30" grpId="0"/>
      <p:bldP spid="33" grpId="0"/>
      <p:bldP spid="36" grpId="0"/>
      <p:bldP spid="28" grpId="0"/>
      <p:bldP spid="31" grpId="0"/>
      <p:bldP spid="34" grpId="0"/>
      <p:bldP spid="37" grpId="0"/>
      <p:bldP spid="38" grpId="0"/>
      <p:bldP spid="40" grpId="0"/>
      <p:bldP spid="4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K01">
  <a:themeElements>
    <a:clrScheme name="OK01 2">
      <a:dk1>
        <a:srgbClr val="003366"/>
      </a:dk1>
      <a:lt1>
        <a:srgbClr val="FFFFFF"/>
      </a:lt1>
      <a:dk2>
        <a:srgbClr val="51A0B9"/>
      </a:dk2>
      <a:lt2>
        <a:srgbClr val="DDDDDD"/>
      </a:lt2>
      <a:accent1>
        <a:srgbClr val="438ACB"/>
      </a:accent1>
      <a:accent2>
        <a:srgbClr val="77AE26"/>
      </a:accent2>
      <a:accent3>
        <a:srgbClr val="FFFFFF"/>
      </a:accent3>
      <a:accent4>
        <a:srgbClr val="002A56"/>
      </a:accent4>
      <a:accent5>
        <a:srgbClr val="B0C4E2"/>
      </a:accent5>
      <a:accent6>
        <a:srgbClr val="6B9D21"/>
      </a:accent6>
      <a:hlink>
        <a:srgbClr val="6E815B"/>
      </a:hlink>
      <a:folHlink>
        <a:srgbClr val="90A8B0"/>
      </a:folHlink>
    </a:clrScheme>
    <a:fontScheme name="OK0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K01 1">
        <a:dk1>
          <a:srgbClr val="30311D"/>
        </a:dk1>
        <a:lt1>
          <a:srgbClr val="FFFFFF"/>
        </a:lt1>
        <a:dk2>
          <a:srgbClr val="866D10"/>
        </a:dk2>
        <a:lt2>
          <a:srgbClr val="DDDDDD"/>
        </a:lt2>
        <a:accent1>
          <a:srgbClr val="345C22"/>
        </a:accent1>
        <a:accent2>
          <a:srgbClr val="93B75F"/>
        </a:accent2>
        <a:accent3>
          <a:srgbClr val="FFFFFF"/>
        </a:accent3>
        <a:accent4>
          <a:srgbClr val="272817"/>
        </a:accent4>
        <a:accent5>
          <a:srgbClr val="AEB5AB"/>
        </a:accent5>
        <a:accent6>
          <a:srgbClr val="85A655"/>
        </a:accent6>
        <a:hlink>
          <a:srgbClr val="557B97"/>
        </a:hlink>
        <a:folHlink>
          <a:srgbClr val="A1A18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01 2">
        <a:dk1>
          <a:srgbClr val="003366"/>
        </a:dk1>
        <a:lt1>
          <a:srgbClr val="FFFFFF"/>
        </a:lt1>
        <a:dk2>
          <a:srgbClr val="51A0B9"/>
        </a:dk2>
        <a:lt2>
          <a:srgbClr val="DDDDDD"/>
        </a:lt2>
        <a:accent1>
          <a:srgbClr val="438ACB"/>
        </a:accent1>
        <a:accent2>
          <a:srgbClr val="77AE26"/>
        </a:accent2>
        <a:accent3>
          <a:srgbClr val="FFFFFF"/>
        </a:accent3>
        <a:accent4>
          <a:srgbClr val="002A56"/>
        </a:accent4>
        <a:accent5>
          <a:srgbClr val="B0C4E2"/>
        </a:accent5>
        <a:accent6>
          <a:srgbClr val="6B9D21"/>
        </a:accent6>
        <a:hlink>
          <a:srgbClr val="6E815B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K01 3">
        <a:dk1>
          <a:srgbClr val="000066"/>
        </a:dk1>
        <a:lt1>
          <a:srgbClr val="FFFFFF"/>
        </a:lt1>
        <a:dk2>
          <a:srgbClr val="0D5597"/>
        </a:dk2>
        <a:lt2>
          <a:srgbClr val="DDDDDD"/>
        </a:lt2>
        <a:accent1>
          <a:srgbClr val="369A7B"/>
        </a:accent1>
        <a:accent2>
          <a:srgbClr val="AA67B3"/>
        </a:accent2>
        <a:accent3>
          <a:srgbClr val="FFFFFF"/>
        </a:accent3>
        <a:accent4>
          <a:srgbClr val="000056"/>
        </a:accent4>
        <a:accent5>
          <a:srgbClr val="AECABF"/>
        </a:accent5>
        <a:accent6>
          <a:srgbClr val="9A5DA2"/>
        </a:accent6>
        <a:hlink>
          <a:srgbClr val="C5A241"/>
        </a:hlink>
        <a:folHlink>
          <a:srgbClr val="BCC8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ชุดรูปแบบของ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2952</TotalTime>
  <Words>1062</Words>
  <Application>Microsoft Office PowerPoint</Application>
  <PresentationFormat>On-screen Show (4:3)</PresentationFormat>
  <Paragraphs>267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OK01</vt:lpstr>
      <vt:lpstr>PowerPoint Presentation</vt:lpstr>
      <vt:lpstr>พรบ.การศึกษาแห่งชาติ พ.ศ.2542 ปรับปรุง พ.ศ.2545</vt:lpstr>
      <vt:lpstr>PowerPoint Presentation</vt:lpstr>
      <vt:lpstr>กระบวนการเรียนรู้ที่ดี</vt:lpstr>
      <vt:lpstr>กระบวนการทางปัญญา</vt:lpstr>
      <vt:lpstr>PowerPoint Presentation</vt:lpstr>
      <vt:lpstr>PowerPoint Presentation</vt:lpstr>
      <vt:lpstr>Learning Process / Constructionism</vt:lpstr>
      <vt:lpstr>The Learning Pyramid</vt:lpstr>
      <vt:lpstr>การเรียนรู้แบบใช้โครงการ (Project Based Learning)</vt:lpstr>
      <vt:lpstr>ลักษณะสำคัญของการเรียนรู้ด้วยโครงการ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การประเมินการทำโครงการโดยผู้สอน</vt:lpstr>
      <vt:lpstr>การประเมินการทำโครงการโดยผู้เรียน</vt:lpstr>
      <vt:lpstr>สมรรถนะของผู้เรียนจากการเรียนรู้แบบโครงการ </vt:lpstr>
      <vt:lpstr>โครงการพัฒนาทักษะที่จำเป็นในศตวรรษที่ 21 </vt:lpstr>
      <vt:lpstr>ทักษะที่จำเป็นในศตวรรษที่ 21 ประกอบด้วย </vt:lpstr>
      <vt:lpstr>PowerPoint Presentation</vt:lpstr>
      <vt:lpstr>PowerPoint Presentation</vt:lpstr>
      <vt:lpstr>PowerPoint Presentation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creator>Valued Acer Customer</dc:creator>
  <cp:lastModifiedBy>Mr.Robin ThaiSaKonWindows Se7en V5</cp:lastModifiedBy>
  <cp:revision>352</cp:revision>
  <cp:lastPrinted>2014-06-23T03:39:37Z</cp:lastPrinted>
  <dcterms:created xsi:type="dcterms:W3CDTF">2009-11-30T08:03:56Z</dcterms:created>
  <dcterms:modified xsi:type="dcterms:W3CDTF">2014-06-23T04:02:49Z</dcterms:modified>
</cp:coreProperties>
</file>