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340" r:id="rId3"/>
    <p:sldId id="344" r:id="rId4"/>
    <p:sldId id="356" r:id="rId5"/>
    <p:sldId id="357" r:id="rId6"/>
    <p:sldId id="358" r:id="rId7"/>
    <p:sldId id="359" r:id="rId8"/>
    <p:sldId id="342" r:id="rId9"/>
    <p:sldId id="341" r:id="rId10"/>
    <p:sldId id="346" r:id="rId11"/>
    <p:sldId id="345" r:id="rId12"/>
    <p:sldId id="334" r:id="rId13"/>
    <p:sldId id="258" r:id="rId14"/>
    <p:sldId id="259" r:id="rId15"/>
    <p:sldId id="271" r:id="rId16"/>
    <p:sldId id="272" r:id="rId17"/>
    <p:sldId id="274" r:id="rId18"/>
    <p:sldId id="260" r:id="rId19"/>
    <p:sldId id="292" r:id="rId20"/>
    <p:sldId id="349" r:id="rId21"/>
    <p:sldId id="351" r:id="rId22"/>
    <p:sldId id="352" r:id="rId23"/>
    <p:sldId id="293" r:id="rId24"/>
    <p:sldId id="306" r:id="rId25"/>
    <p:sldId id="296" r:id="rId26"/>
    <p:sldId id="291" r:id="rId27"/>
    <p:sldId id="297" r:id="rId28"/>
    <p:sldId id="285" r:id="rId29"/>
    <p:sldId id="318" r:id="rId30"/>
    <p:sldId id="319" r:id="rId31"/>
    <p:sldId id="320" r:id="rId32"/>
    <p:sldId id="321" r:id="rId33"/>
    <p:sldId id="322" r:id="rId34"/>
    <p:sldId id="323" r:id="rId35"/>
    <p:sldId id="354" r:id="rId36"/>
    <p:sldId id="283" r:id="rId37"/>
    <p:sldId id="282" r:id="rId38"/>
    <p:sldId id="353" r:id="rId39"/>
    <p:sldId id="279" r:id="rId40"/>
    <p:sldId id="280" r:id="rId41"/>
  </p:sldIdLst>
  <p:sldSz cx="9144000" cy="6858000" type="screen4x3"/>
  <p:notesSz cx="6858000" cy="99472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99"/>
    <a:srgbClr val="FFCCFF"/>
    <a:srgbClr val="FFFF99"/>
    <a:srgbClr val="00FF99"/>
    <a:srgbClr val="99FF66"/>
    <a:srgbClr val="D60093"/>
    <a:srgbClr val="FF9900"/>
    <a:srgbClr val="006600"/>
    <a:srgbClr val="003366"/>
    <a:srgbClr val="FF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06799F8-075E-4A3A-A7F6-7FBC6576F1A4}" styleName="ลักษณะชุดรูปแบบ 2 - เน้น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ลักษณะชุดรูปแบบ 1 - เน้น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ลักษณะชุดรูปแบบ 1 - เน้น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ลักษณะชุดรูปแบบ 1 - เน้น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ไม่มีลักษณะ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ลักษณะชุดรูปแบบ 1 - เน้น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B301B821-A1FF-4177-AEE7-76D212191A09}" styleName="ลักษณะสีปานกลาง 1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r">
              <a:defRPr sz="1200"/>
            </a:lvl1pPr>
          </a:lstStyle>
          <a:p>
            <a:fld id="{DD70C72A-9CBC-47C4-9A3D-B53A4385E3BC}" type="datetimeFigureOut">
              <a:rPr lang="th-TH" smtClean="0"/>
              <a:pPr/>
              <a:t>26/04/60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8184"/>
            <a:ext cx="2971800" cy="497364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9448184"/>
            <a:ext cx="2971800" cy="497364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r">
              <a:defRPr sz="1200"/>
            </a:lvl1pPr>
          </a:lstStyle>
          <a:p>
            <a:fld id="{D9C77DD8-E091-453C-A5FC-F9538150172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46055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r">
              <a:defRPr sz="1200"/>
            </a:lvl1pPr>
          </a:lstStyle>
          <a:p>
            <a:fld id="{DD73CEA4-3429-4D4B-9FBC-F63C9A9EA8AD}" type="datetimeFigureOut">
              <a:rPr lang="th-TH" smtClean="0"/>
              <a:pPr/>
              <a:t>26/04/60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92" tIns="46296" rIns="92592" bIns="46296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2592" tIns="46296" rIns="92592" bIns="46296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8184"/>
            <a:ext cx="2971800" cy="497364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9448184"/>
            <a:ext cx="2971800" cy="497364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r">
              <a:defRPr sz="1200"/>
            </a:lvl1pPr>
          </a:lstStyle>
          <a:p>
            <a:fld id="{EEBECDCE-693A-4BB8-B9F1-F307C541F12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794463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BECDCE-693A-4BB8-B9F1-F307C541F129}" type="slidenum">
              <a:rPr lang="th-TH" smtClean="0"/>
              <a:pPr/>
              <a:t>18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16876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3834A-3DB8-4B7D-8D07-8463596851C3}" type="datetime1">
              <a:rPr lang="th-TH" smtClean="0"/>
              <a:pPr/>
              <a:t>26/04/60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0D6C1-614F-422F-96C1-7B65A2BD9EBF}" type="datetime1">
              <a:rPr lang="th-TH" smtClean="0"/>
              <a:pPr/>
              <a:t>26/04/60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2144-04ED-4DA9-9011-15187C419CE4}" type="datetime1">
              <a:rPr lang="th-TH" smtClean="0"/>
              <a:pPr/>
              <a:t>26/04/60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8402A-8163-43E5-85B7-D0A548FB07FB}" type="datetime1">
              <a:rPr lang="th-TH" smtClean="0"/>
              <a:pPr/>
              <a:t>26/04/60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EC008-3526-4EBC-9742-F5B0CBB12ADC}" type="datetime1">
              <a:rPr lang="th-TH" smtClean="0"/>
              <a:pPr/>
              <a:t>26/04/60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E37BD-946E-426A-8E9A-8E3433A77FAC}" type="datetime1">
              <a:rPr lang="th-TH" smtClean="0"/>
              <a:pPr/>
              <a:t>26/04/60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6BA4B-8E82-4AED-84D3-81EA6958D315}" type="datetime1">
              <a:rPr lang="th-TH" smtClean="0"/>
              <a:pPr/>
              <a:t>26/04/60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CBEC-963B-4E76-8EA3-3822807FB71E}" type="datetime1">
              <a:rPr lang="th-TH" smtClean="0"/>
              <a:pPr/>
              <a:t>26/04/60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17D9F-23F4-422B-893B-680A11CC411A}" type="datetime1">
              <a:rPr lang="th-TH" smtClean="0"/>
              <a:pPr/>
              <a:t>26/04/60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378F-B666-4013-B53D-E2B11E83E0EE}" type="datetime1">
              <a:rPr lang="th-TH" smtClean="0"/>
              <a:pPr/>
              <a:t>26/04/60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F8A31-B4FB-4AD1-859D-CA5AE6353587}" type="datetime1">
              <a:rPr lang="th-TH" smtClean="0"/>
              <a:pPr/>
              <a:t>26/04/60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93B5D-0063-41DF-996D-E9170DB8A137}" type="datetime1">
              <a:rPr lang="th-TH" smtClean="0"/>
              <a:pPr/>
              <a:t>26/04/60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247D7-0E99-48C3-A2EB-7E2C7C5C2FFB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ss\Pictures\B.Clipart\Graphic\graphic11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786050" y="1928778"/>
            <a:ext cx="6357950" cy="492922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แผนผังลำดับงาน: กระบวนการ 4"/>
          <p:cNvSpPr/>
          <p:nvPr/>
        </p:nvSpPr>
        <p:spPr>
          <a:xfrm>
            <a:off x="214314" y="4929198"/>
            <a:ext cx="4929190" cy="17145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0" y="5500703"/>
            <a:ext cx="9144000" cy="1323439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สถาบันการอาชีวศึกษาภาคกลาง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วันที่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27-28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เมษายน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2560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ณ ผึ้ง-หวาน รี</a:t>
            </a:r>
            <a:r>
              <a:rPr lang="th-TH" sz="24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สอร์ท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แอนด์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สปา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อ.เมือง จ.กาญจนบุรี</a:t>
            </a:r>
          </a:p>
          <a:p>
            <a:pPr algn="ctr"/>
            <a:endParaRPr lang="th-TH" sz="8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r"/>
            <a:endParaRPr lang="th-TH" sz="8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endParaRPr lang="th-TH" sz="8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การประชุมเชิงปฏิบัติการ</a:t>
            </a:r>
          </a:p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การประกันคุณภาพภายในอาชีวศึกษา</a:t>
            </a:r>
          </a:p>
          <a:p>
            <a:pPr algn="ctr"/>
            <a:endParaRPr lang="th-TH" sz="1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357298"/>
            <a:ext cx="9144000" cy="1631216"/>
          </a:xfrm>
          <a:prstGeom prst="rect">
            <a:avLst/>
          </a:prstGeom>
          <a:solidFill>
            <a:srgbClr val="0033CC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ตามหลักเกณฑ์และแนวปฏิบัติ</a:t>
            </a:r>
          </a:p>
          <a:p>
            <a:pPr algn="ctr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เกี่ยวกับการประกันคุณภาพภายในการอาชีวศึกษา</a:t>
            </a:r>
          </a:p>
          <a:p>
            <a:pPr algn="ctr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ระดับปริญญา พ.ศ.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2558</a:t>
            </a:r>
            <a:endParaRPr lang="th-TH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endParaRPr lang="th-TH" sz="1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รูปภาพ 6" descr="สอศ.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1" y="3071810"/>
            <a:ext cx="2465269" cy="2286016"/>
          </a:xfrm>
          <a:prstGeom prst="rect">
            <a:avLst/>
          </a:prstGeom>
        </p:spPr>
      </p:pic>
      <p:sp>
        <p:nvSpPr>
          <p:cNvPr id="8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1</a:t>
            </a:fld>
            <a:endParaRPr lang="th-TH"/>
          </a:p>
        </p:txBody>
      </p:sp>
      <p:sp>
        <p:nvSpPr>
          <p:cNvPr id="11" name="ตัวยึดท้ายกระดา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85720" y="285728"/>
            <a:ext cx="8643998" cy="12144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สถาบันการอาชีวศึกษาภาคกลาง </a:t>
            </a:r>
            <a:r>
              <a:rPr lang="en-US" sz="32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2</a:t>
            </a:r>
            <a:endParaRPr lang="th-TH" sz="3200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Institute of Vocational Education Central Region 2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)</a:t>
            </a:r>
            <a:endParaRPr lang="th-TH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4000504"/>
            <a:ext cx="8643998" cy="2246769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Tahoma" pitchFamily="34" charset="0"/>
                <a:cs typeface="Tahoma" pitchFamily="34" charset="0"/>
              </a:rPr>
              <a:t>    </a:t>
            </a:r>
            <a:r>
              <a:rPr lang="th-TH" b="1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พันธ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กิจ (</a:t>
            </a:r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Mission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) </a:t>
            </a:r>
            <a:endParaRPr lang="en-US" b="1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marL="514350" indent="-514350" algn="thaiDist"/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1.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พัฒนาคุณภาพและมาตรฐานกำลังคนสายอาชีพสู่สากล</a:t>
            </a:r>
          </a:p>
          <a:p>
            <a:pPr marL="514350" indent="-514350" algn="thaiDist"/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วิจัย สร้างนวัตกรรม พัฒนาองค์ความรู้เพื่อพัฒนาอาชีพ</a:t>
            </a:r>
          </a:p>
          <a:p>
            <a:pPr marL="514350" indent="-514350" algn="thaiDist"/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3.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การบริหารจัดการอาชีวศึกษาอย่างมีคุณภาพ</a:t>
            </a:r>
          </a:p>
          <a:p>
            <a:pPr marL="514350" indent="-514350" algn="thaiDist"/>
            <a:endParaRPr lang="th-TH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1643050"/>
            <a:ext cx="8643998" cy="2154436"/>
          </a:xfrm>
          <a:prstGeom prst="rect">
            <a:avLst/>
          </a:prstGeom>
          <a:solidFill>
            <a:srgbClr val="006666"/>
          </a:solidFill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วิสัยทัศน์ (</a:t>
            </a:r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Vision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)</a:t>
            </a:r>
          </a:p>
          <a:p>
            <a:endParaRPr lang="th-TH" sz="800" b="1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  “ผู้นำในการบริหารจัดการอาชีวศึกษา </a:t>
            </a:r>
          </a:p>
          <a:p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ผลิตและพัฒนากำลังคนสายอาชีพและ</a:t>
            </a:r>
          </a:p>
          <a:p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เทคโนโลยี ที่มีคุณภาพมาตรฐานสากล”</a:t>
            </a:r>
          </a:p>
          <a:p>
            <a:endParaRPr lang="th-TH" sz="14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รูปภาพ 5" descr="imagesCAB3ZH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1643050"/>
            <a:ext cx="2587051" cy="2143140"/>
          </a:xfrm>
          <a:prstGeom prst="rect">
            <a:avLst/>
          </a:prstGeom>
        </p:spPr>
      </p:pic>
      <p:sp>
        <p:nvSpPr>
          <p:cNvPr id="9" name="ตัวยึดท้ายกระดา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8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10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14282" y="0"/>
            <a:ext cx="8715436" cy="157161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สถาบันการอาชีวศึกษาภาคกลาง </a:t>
            </a:r>
            <a:r>
              <a:rPr lang="en-US" sz="32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2</a:t>
            </a:r>
          </a:p>
          <a:p>
            <a:pPr algn="ctr"/>
            <a:endParaRPr lang="th-TH" sz="800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Institute of Vocational Education Central Region 2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)</a:t>
            </a:r>
            <a:endParaRPr lang="th-TH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2143116"/>
            <a:ext cx="8715436" cy="4185761"/>
          </a:xfrm>
          <a:prstGeom prst="rect">
            <a:avLst/>
          </a:prstGeom>
          <a:solidFill>
            <a:srgbClr val="003366"/>
          </a:solidFill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</a:t>
            </a:r>
          </a:p>
          <a:p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                  </a:t>
            </a:r>
            <a:r>
              <a:rPr lang="th-TH" u="sng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สาขาวิชาที่เปิดการเรียนการสอน </a:t>
            </a:r>
          </a:p>
          <a:p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           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หลักสูตรปริญญาตรีเทคโนโลยีบัณฑิต (</a:t>
            </a:r>
            <a:r>
              <a:rPr lang="th-TH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ทล.บ.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)</a:t>
            </a:r>
          </a:p>
          <a:p>
            <a:endParaRPr lang="th-TH" sz="1400" b="1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solidFill>
                  <a:srgbClr val="FF99FF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dirty="0" smtClean="0">
                <a:solidFill>
                  <a:srgbClr val="FF99FF"/>
                </a:solidFill>
                <a:latin typeface="Tahoma" pitchFamily="34" charset="0"/>
                <a:cs typeface="Tahoma" pitchFamily="34" charset="0"/>
              </a:rPr>
              <a:t>สาขาวิชาการบัญชี          (วิทยาลัยอาชีวศึกษาสิงห์บุรี)</a:t>
            </a:r>
          </a:p>
          <a:p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สาขาวิชาเทคโนโลยีการก่อสร้าง(วิทยาลัยเทคนิคลพบุรี)</a:t>
            </a:r>
          </a:p>
          <a:p>
            <a:r>
              <a:rPr lang="en-US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3.</a:t>
            </a:r>
            <a:r>
              <a:rPr lang="th-TH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สาขาวิชาเทคโนโลยียานยนต์ (วิทยาลัยเทคนิคลพบุรี)</a:t>
            </a:r>
          </a:p>
          <a:p>
            <a:r>
              <a:rPr lang="th-TH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4.</a:t>
            </a:r>
            <a:r>
              <a:rPr lang="th-TH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สาขาวิชาเทคโนโลยีไฟฟ้า     (วิทยาลัยเทคนิคลพบุรี)</a:t>
            </a:r>
          </a:p>
          <a:p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solidFill>
                  <a:srgbClr val="66FF33"/>
                </a:solidFill>
                <a:latin typeface="Tahoma" pitchFamily="34" charset="0"/>
                <a:cs typeface="Tahoma" pitchFamily="34" charset="0"/>
              </a:rPr>
              <a:t>5.</a:t>
            </a:r>
            <a:r>
              <a:rPr lang="th-TH" dirty="0" smtClean="0">
                <a:solidFill>
                  <a:srgbClr val="66FF33"/>
                </a:solidFill>
                <a:latin typeface="Tahoma" pitchFamily="34" charset="0"/>
                <a:cs typeface="Tahoma" pitchFamily="34" charset="0"/>
              </a:rPr>
              <a:t>สาขาวิชาเทคโนโลยีแม่พิมพ์  (วิทยาลัยเทคนิคชัยนาท)</a:t>
            </a:r>
          </a:p>
          <a:p>
            <a:endParaRPr lang="th-TH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3" name="รูปภาพ 12" descr="people06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357298"/>
            <a:ext cx="1643074" cy="2286016"/>
          </a:xfrm>
          <a:prstGeom prst="rect">
            <a:avLst/>
          </a:prstGeom>
        </p:spPr>
      </p:pic>
      <p:pic>
        <p:nvPicPr>
          <p:cNvPr id="14" name="รูปภาพ 13" descr="สอศ.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1472" y="214290"/>
            <a:ext cx="714380" cy="714380"/>
          </a:xfrm>
          <a:prstGeom prst="rect">
            <a:avLst/>
          </a:prstGeom>
        </p:spPr>
      </p:pic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11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17" name="ตัวยึดหมายเลขภาพนิ่ง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12</a:t>
            </a:fld>
            <a:endParaRPr lang="th-TH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1333906" y="785794"/>
            <a:ext cx="6858048" cy="107157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มาตรฐานคุณวุฒิอาชีวศึกษาแห่งชาติ</a:t>
            </a:r>
            <a:endParaRPr lang="th-TH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428596" y="2300286"/>
            <a:ext cx="8429684" cy="112871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ประกาศ ศธ. กรอบมาตรฐานคุณวุฒิอาชีวศึกษาแห่งชาติ พ.ศ. 2556</a:t>
            </a:r>
            <a:endParaRPr lang="th-TH" sz="24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2" name="กลุ่ม 21"/>
          <p:cNvGrpSpPr/>
          <p:nvPr/>
        </p:nvGrpSpPr>
        <p:grpSpPr>
          <a:xfrm>
            <a:off x="329448" y="3500438"/>
            <a:ext cx="8528832" cy="2714644"/>
            <a:chOff x="329448" y="3500438"/>
            <a:chExt cx="8528832" cy="2714644"/>
          </a:xfrm>
        </p:grpSpPr>
        <p:sp>
          <p:nvSpPr>
            <p:cNvPr id="7" name="แผนผังลำดับงาน: กระบวนการ 6"/>
            <p:cNvSpPr/>
            <p:nvPr/>
          </p:nvSpPr>
          <p:spPr>
            <a:xfrm>
              <a:off x="329448" y="4429132"/>
              <a:ext cx="2500330" cy="1785950"/>
            </a:xfrm>
            <a:prstGeom prst="flowChartProcess">
              <a:avLst/>
            </a:prstGeom>
            <a:solidFill>
              <a:srgbClr val="660066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latin typeface="Tahoma" pitchFamily="34" charset="0"/>
                  <a:cs typeface="Tahoma" pitchFamily="34" charset="0"/>
                </a:rPr>
                <a:t>ประกาศ ศธ.</a:t>
              </a:r>
            </a:p>
            <a:p>
              <a:pPr algn="ctr"/>
              <a:r>
                <a:rPr lang="th-TH" sz="1600" dirty="0" smtClean="0">
                  <a:latin typeface="Tahoma" pitchFamily="34" charset="0"/>
                  <a:cs typeface="Tahoma" pitchFamily="34" charset="0"/>
                </a:rPr>
                <a:t>มาตรฐานคุณวุฒิอาชีวศึกษา</a:t>
              </a:r>
            </a:p>
            <a:p>
              <a:pPr algn="ctr"/>
              <a:r>
                <a:rPr lang="th-TH" sz="1600" dirty="0" smtClean="0">
                  <a:latin typeface="Tahoma" pitchFamily="34" charset="0"/>
                  <a:cs typeface="Tahoma" pitchFamily="34" charset="0"/>
                </a:rPr>
                <a:t>ระดับประกาศนียบัตรวิชาชีพ พ.ศ. 2556</a:t>
              </a:r>
              <a:endParaRPr lang="th-TH" sz="1600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" name="แผนผังลำดับงาน: กระบวนการ 7"/>
            <p:cNvSpPr/>
            <p:nvPr/>
          </p:nvSpPr>
          <p:spPr>
            <a:xfrm>
              <a:off x="3113367" y="4429132"/>
              <a:ext cx="2786082" cy="1785950"/>
            </a:xfrm>
            <a:prstGeom prst="flowChartProcess">
              <a:avLst/>
            </a:prstGeom>
            <a:solidFill>
              <a:srgbClr val="0066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latin typeface="Tahoma" pitchFamily="34" charset="0"/>
                  <a:cs typeface="Tahoma" pitchFamily="34" charset="0"/>
                </a:rPr>
                <a:t>ประกาศ ศธ.</a:t>
              </a:r>
            </a:p>
            <a:p>
              <a:pPr algn="ctr"/>
              <a:r>
                <a:rPr lang="th-TH" sz="1600" dirty="0" smtClean="0">
                  <a:latin typeface="Tahoma" pitchFamily="34" charset="0"/>
                  <a:cs typeface="Tahoma" pitchFamily="34" charset="0"/>
                </a:rPr>
                <a:t>มาตรฐานคุณวุฒิอาชีวศึกษา</a:t>
              </a:r>
            </a:p>
            <a:p>
              <a:pPr algn="ctr"/>
              <a:r>
                <a:rPr lang="th-TH" sz="1500" dirty="0" smtClean="0">
                  <a:latin typeface="Tahoma" pitchFamily="34" charset="0"/>
                  <a:cs typeface="Tahoma" pitchFamily="34" charset="0"/>
                </a:rPr>
                <a:t>ระดับประกาศนียบัตรวิชาชีพชั้นสูง </a:t>
              </a:r>
              <a:r>
                <a:rPr lang="th-TH" sz="1600" dirty="0" smtClean="0">
                  <a:latin typeface="Tahoma" pitchFamily="34" charset="0"/>
                  <a:cs typeface="Tahoma" pitchFamily="34" charset="0"/>
                </a:rPr>
                <a:t>พ.ศ. 2556</a:t>
              </a:r>
              <a:endParaRPr lang="th-TH" sz="1600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9" name="แผนผังลำดับงาน: กระบวนการ 8"/>
            <p:cNvSpPr/>
            <p:nvPr/>
          </p:nvSpPr>
          <p:spPr>
            <a:xfrm>
              <a:off x="6143636" y="4429132"/>
              <a:ext cx="2714644" cy="1785950"/>
            </a:xfrm>
            <a:prstGeom prst="flowChartProcess">
              <a:avLst/>
            </a:prstGeom>
            <a:solidFill>
              <a:srgbClr val="0033CC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latin typeface="Tahoma" pitchFamily="34" charset="0"/>
                  <a:cs typeface="Tahoma" pitchFamily="34" charset="0"/>
                </a:rPr>
                <a:t>ประกาศ ศธ.</a:t>
              </a:r>
            </a:p>
            <a:p>
              <a:pPr algn="ctr"/>
              <a:r>
                <a:rPr lang="th-TH" sz="1600" dirty="0" smtClean="0">
                  <a:latin typeface="Tahoma" pitchFamily="34" charset="0"/>
                  <a:cs typeface="Tahoma" pitchFamily="34" charset="0"/>
                </a:rPr>
                <a:t>มาตรฐานคุณวุฒิอาชีวศึกษา</a:t>
              </a:r>
            </a:p>
            <a:p>
              <a:pPr algn="ctr"/>
              <a:r>
                <a:rPr lang="th-TH" sz="1500" dirty="0" smtClean="0">
                  <a:latin typeface="Tahoma" pitchFamily="34" charset="0"/>
                  <a:cs typeface="Tahoma" pitchFamily="34" charset="0"/>
                </a:rPr>
                <a:t>ระดับปริญญาตรีสายเทคโนโลยีหรือสายปฏิบัติการ</a:t>
              </a:r>
            </a:p>
            <a:p>
              <a:pPr algn="ctr"/>
              <a:r>
                <a:rPr lang="th-TH" sz="1600" dirty="0" smtClean="0">
                  <a:latin typeface="Tahoma" pitchFamily="34" charset="0"/>
                  <a:cs typeface="Tahoma" pitchFamily="34" charset="0"/>
                </a:rPr>
                <a:t>พ.ศ. 2556</a:t>
              </a:r>
              <a:endParaRPr lang="th-TH" sz="1600" dirty="0">
                <a:latin typeface="Tahoma" pitchFamily="34" charset="0"/>
                <a:cs typeface="Tahoma" pitchFamily="34" charset="0"/>
              </a:endParaRPr>
            </a:p>
          </p:txBody>
        </p:sp>
        <p:grpSp>
          <p:nvGrpSpPr>
            <p:cNvPr id="21" name="กลุ่ม 20"/>
            <p:cNvGrpSpPr/>
            <p:nvPr/>
          </p:nvGrpSpPr>
          <p:grpSpPr>
            <a:xfrm>
              <a:off x="1571604" y="3500438"/>
              <a:ext cx="5945372" cy="972422"/>
              <a:chOff x="1571604" y="3500438"/>
              <a:chExt cx="5945372" cy="972422"/>
            </a:xfrm>
          </p:grpSpPr>
          <p:cxnSp>
            <p:nvCxnSpPr>
              <p:cNvPr id="11" name="ตัวเชื่อมต่อตรง 10"/>
              <p:cNvCxnSpPr/>
              <p:nvPr/>
            </p:nvCxnSpPr>
            <p:spPr>
              <a:xfrm rot="5400000">
                <a:off x="4179091" y="3963991"/>
                <a:ext cx="928694" cy="158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ตัวเชื่อมต่อตรง 15"/>
              <p:cNvCxnSpPr/>
              <p:nvPr/>
            </p:nvCxnSpPr>
            <p:spPr>
              <a:xfrm rot="16200000" flipH="1">
                <a:off x="1339432" y="4232680"/>
                <a:ext cx="472354" cy="800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ตัวเชื่อมต่อตรง 17"/>
              <p:cNvCxnSpPr/>
              <p:nvPr/>
            </p:nvCxnSpPr>
            <p:spPr>
              <a:xfrm rot="16200000" flipH="1">
                <a:off x="7276796" y="4218823"/>
                <a:ext cx="472354" cy="800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ตัวเชื่อมต่อตรง 19"/>
              <p:cNvCxnSpPr/>
              <p:nvPr/>
            </p:nvCxnSpPr>
            <p:spPr>
              <a:xfrm>
                <a:off x="1571604" y="4000504"/>
                <a:ext cx="5929354" cy="1588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073833" y="228145"/>
            <a:ext cx="7000892" cy="107157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คุณภาพของผู้สำเร็จการศึกษาอาชีวศึกษา</a:t>
            </a:r>
          </a:p>
          <a:p>
            <a:pPr algn="ctr"/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ตามกรอบมาตรฐานคุณวุฒิอาชีวศึกษาแห่งชาติ พ.ศ. 2556</a:t>
            </a:r>
            <a:endParaRPr lang="th-TH" sz="20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8" y="1428736"/>
            <a:ext cx="6858048" cy="5016758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itchFamily="34" charset="0"/>
                <a:cs typeface="Tahoma" pitchFamily="34" charset="0"/>
              </a:rPr>
              <a:t>    </a:t>
            </a:r>
            <a:r>
              <a:rPr lang="th-TH" sz="2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คุณภาพของผู้สำเร็จการศึกษาทุกระดับคุณวุฒิ ประเภทวิชาและสาขาวิชา  ต้องครอบคลุมอย่างน้อย  3 ด้าน คือ</a:t>
            </a:r>
          </a:p>
          <a:p>
            <a:r>
              <a:rPr lang="th-TH" sz="2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 1.</a:t>
            </a:r>
            <a:r>
              <a:rPr lang="th-TH" sz="22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200" b="1" u="sng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ด้านคุณลักษณะที่พึงประสงค์</a:t>
            </a:r>
            <a:r>
              <a:rPr lang="th-TH" sz="22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2200" dirty="0" smtClean="0">
                <a:solidFill>
                  <a:schemeClr val="bg1"/>
                </a:solidFill>
                <a:cs typeface="Tahoma" pitchFamily="34" charset="0"/>
              </a:rPr>
              <a:t>ได้แก่ คุณธรรม จริยธรรม จรรยาบรรณวิชาชีพ พฤติกรรม ลักษณะนิสัยและทักษะทางปัญญา</a:t>
            </a:r>
          </a:p>
          <a:p>
            <a:r>
              <a:rPr lang="th-TH" sz="2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 2. </a:t>
            </a:r>
            <a:r>
              <a:rPr lang="th-TH" sz="2200" b="1" u="sng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ด้านสมรรถนะหลักและสมรรถนะทั่วไป</a:t>
            </a:r>
            <a:r>
              <a:rPr lang="th-TH" sz="22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2200" dirty="0" smtClean="0">
                <a:solidFill>
                  <a:schemeClr val="bg1"/>
                </a:solidFill>
                <a:cs typeface="Tahoma" pitchFamily="34" charset="0"/>
              </a:rPr>
              <a:t>ได้แก่ ความรู้และทักษะการสื่อสาร การใช้เทคโนโลยีสารสนเทศ การพัฒนาการเรียนรู้และการปฏิบัติงาน การทำงานร่วมกับผู้อื่น การใช้กระบวนการทางวิทยาศาสตร์ การประยุกต์ใช้ตัวเลข การจัดการและการพัฒนางาน</a:t>
            </a:r>
          </a:p>
          <a:p>
            <a:r>
              <a:rPr lang="th-TH" sz="2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 3. </a:t>
            </a:r>
            <a:r>
              <a:rPr lang="th-TH" sz="2200" b="1" u="sng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ด้านสมรรถนะวิชาชีพ </a:t>
            </a:r>
            <a:r>
              <a:rPr lang="th-TH" sz="2200" dirty="0" smtClean="0">
                <a:solidFill>
                  <a:schemeClr val="bg1"/>
                </a:solidFill>
                <a:cs typeface="Tahoma" pitchFamily="34" charset="0"/>
              </a:rPr>
              <a:t>ได้แก่ ความสามารถในการประยุกต์ใช้ความรู้และทักษะในสาขาวิชาชีพสู่การปฏิบัติจริง รวมทั้งประยุกต์สู่อาชีพ</a:t>
            </a:r>
          </a:p>
          <a:p>
            <a:endParaRPr lang="th-TH" dirty="0">
              <a:solidFill>
                <a:schemeClr val="bg1"/>
              </a:solidFill>
              <a:cs typeface="Tahoma" pitchFamily="34" charset="0"/>
            </a:endParaRPr>
          </a:p>
        </p:txBody>
      </p:sp>
      <p:sp>
        <p:nvSpPr>
          <p:cNvPr id="7" name="ตัวยึดท้ายกระดา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13</a:t>
            </a:fld>
            <a:endParaRPr lang="th-TH"/>
          </a:p>
        </p:txBody>
      </p:sp>
      <p:pic>
        <p:nvPicPr>
          <p:cNvPr id="8" name="รูปภาพ 7" descr="people06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496"/>
            <a:ext cx="2071670" cy="3571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สี่เหลี่ยมด้านขนาน 3"/>
          <p:cNvSpPr/>
          <p:nvPr/>
        </p:nvSpPr>
        <p:spPr>
          <a:xfrm>
            <a:off x="571472" y="357166"/>
            <a:ext cx="8215370" cy="1214446"/>
          </a:xfrm>
          <a:prstGeom prst="parallelogram">
            <a:avLst/>
          </a:prstGeom>
          <a:gradFill flip="none" rotWithShape="1">
            <a:gsLst>
              <a:gs pos="0">
                <a:srgbClr val="003399">
                  <a:shade val="30000"/>
                  <a:satMod val="115000"/>
                </a:srgbClr>
              </a:gs>
              <a:gs pos="50000">
                <a:srgbClr val="003399">
                  <a:shade val="67500"/>
                  <a:satMod val="115000"/>
                </a:srgbClr>
              </a:gs>
              <a:gs pos="100000">
                <a:srgbClr val="003399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โครงสร้างหลักสูตร </a:t>
            </a:r>
            <a:r>
              <a:rPr lang="th-TH" b="1" dirty="0" err="1" smtClean="0">
                <a:latin typeface="Tahoma" pitchFamily="34" charset="0"/>
                <a:cs typeface="Tahoma" pitchFamily="34" charset="0"/>
              </a:rPr>
              <a:t>ปวช.</a:t>
            </a:r>
            <a:r>
              <a:rPr lang="th-TH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b="1" dirty="0" err="1" smtClean="0">
                <a:latin typeface="Tahoma" pitchFamily="34" charset="0"/>
                <a:cs typeface="Tahoma" pitchFamily="34" charset="0"/>
              </a:rPr>
              <a:t>ปวส.</a:t>
            </a:r>
            <a:endParaRPr lang="th-TH" b="1" dirty="0" smtClean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เพื่อคุณภาพของผู้สำเร็จการศึกษาอาชีวศึกษา</a:t>
            </a:r>
            <a:endParaRPr lang="th-TH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00034" y="2143116"/>
            <a:ext cx="2500330" cy="785818"/>
          </a:xfrm>
          <a:prstGeom prst="rect">
            <a:avLst/>
          </a:prstGeom>
          <a:solidFill>
            <a:srgbClr val="D6009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</a:rPr>
              <a:t>หมวดวิชาทักษะชีวิต</a:t>
            </a:r>
            <a:endParaRPr lang="th-TH" b="1" dirty="0">
              <a:solidFill>
                <a:schemeClr val="bg1"/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00034" y="4429132"/>
            <a:ext cx="2500330" cy="785818"/>
          </a:xfrm>
          <a:prstGeom prst="rect">
            <a:avLst/>
          </a:prstGeom>
          <a:solidFill>
            <a:srgbClr val="0066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หมวดวิชาเลือกเสรี</a:t>
            </a:r>
            <a:endParaRPr lang="th-TH" b="1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00034" y="3214686"/>
            <a:ext cx="2500330" cy="785818"/>
          </a:xfrm>
          <a:prstGeom prst="rect">
            <a:avLst/>
          </a:prstGeom>
          <a:solidFill>
            <a:srgbClr val="006666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/>
              <a:t>หมวดวิชาทักษะวิชาชีพ</a:t>
            </a:r>
            <a:endParaRPr lang="th-TH" sz="2600" b="1" dirty="0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00034" y="5572140"/>
            <a:ext cx="2500330" cy="785818"/>
          </a:xfrm>
          <a:prstGeom prst="rect">
            <a:avLst/>
          </a:prstGeom>
          <a:solidFill>
            <a:srgbClr val="660066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/>
              <a:t>กิจกรรมเสริมหลักสูตร</a:t>
            </a:r>
            <a:endParaRPr lang="th-TH" sz="2600" b="1" dirty="0"/>
          </a:p>
        </p:txBody>
      </p:sp>
      <p:grpSp>
        <p:nvGrpSpPr>
          <p:cNvPr id="34" name="กลุ่ม 33"/>
          <p:cNvGrpSpPr/>
          <p:nvPr/>
        </p:nvGrpSpPr>
        <p:grpSpPr>
          <a:xfrm>
            <a:off x="3044092" y="2500306"/>
            <a:ext cx="5913336" cy="3501037"/>
            <a:chOff x="3044092" y="2500306"/>
            <a:chExt cx="5913336" cy="3501037"/>
          </a:xfrm>
        </p:grpSpPr>
        <p:sp>
          <p:nvSpPr>
            <p:cNvPr id="11" name="สี่เหลี่ยมผืนผ้า 10"/>
            <p:cNvSpPr/>
            <p:nvPr/>
          </p:nvSpPr>
          <p:spPr>
            <a:xfrm>
              <a:off x="6957164" y="3857628"/>
              <a:ext cx="2000264" cy="1000132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ahoma" pitchFamily="34" charset="0"/>
                  <a:cs typeface="Tahoma" pitchFamily="34" charset="0"/>
                </a:rPr>
                <a:t>ด้านคุณลักษณะ</a:t>
              </a:r>
            </a:p>
            <a:p>
              <a:pPr algn="ctr"/>
              <a:r>
                <a:rPr lang="th-TH" sz="2000" b="1" dirty="0" smtClean="0">
                  <a:latin typeface="Tahoma" pitchFamily="34" charset="0"/>
                  <a:cs typeface="Tahoma" pitchFamily="34" charset="0"/>
                </a:rPr>
                <a:t>ที่พึงประสงค์</a:t>
              </a:r>
              <a:endParaRPr lang="th-TH" sz="2000" b="1" dirty="0">
                <a:latin typeface="Tahoma" pitchFamily="34" charset="0"/>
                <a:cs typeface="Tahoma" pitchFamily="34" charset="0"/>
              </a:endParaRPr>
            </a:p>
          </p:txBody>
        </p:sp>
        <p:grpSp>
          <p:nvGrpSpPr>
            <p:cNvPr id="33" name="กลุ่ม 32"/>
            <p:cNvGrpSpPr/>
            <p:nvPr/>
          </p:nvGrpSpPr>
          <p:grpSpPr>
            <a:xfrm>
              <a:off x="3044092" y="2500306"/>
              <a:ext cx="3869344" cy="3501037"/>
              <a:chOff x="3044092" y="2500306"/>
              <a:chExt cx="3869344" cy="3501037"/>
            </a:xfrm>
          </p:grpSpPr>
          <p:cxnSp>
            <p:nvCxnSpPr>
              <p:cNvPr id="23" name="ตัวเชื่อมต่อตรง 22"/>
              <p:cNvCxnSpPr/>
              <p:nvPr/>
            </p:nvCxnSpPr>
            <p:spPr>
              <a:xfrm flipV="1">
                <a:off x="3044092" y="6000768"/>
                <a:ext cx="3599610" cy="575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ลูกศรเชื่อมต่อแบบตรง 28"/>
              <p:cNvCxnSpPr>
                <a:stCxn id="10" idx="3"/>
              </p:cNvCxnSpPr>
              <p:nvPr/>
            </p:nvCxnSpPr>
            <p:spPr>
              <a:xfrm flipV="1">
                <a:off x="6330240" y="4347590"/>
                <a:ext cx="583196" cy="10104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ตัวเชื่อมต่อตรง 29"/>
              <p:cNvCxnSpPr/>
              <p:nvPr/>
            </p:nvCxnSpPr>
            <p:spPr>
              <a:xfrm rot="5400000">
                <a:off x="4876658" y="4249743"/>
                <a:ext cx="3500462" cy="158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ตัวเชื่อมต่อตรง 30"/>
              <p:cNvCxnSpPr/>
              <p:nvPr/>
            </p:nvCxnSpPr>
            <p:spPr>
              <a:xfrm>
                <a:off x="6357950" y="2500306"/>
                <a:ext cx="285752" cy="158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กลุ่ม 38"/>
          <p:cNvGrpSpPr/>
          <p:nvPr/>
        </p:nvGrpSpPr>
        <p:grpSpPr>
          <a:xfrm>
            <a:off x="3044092" y="2143116"/>
            <a:ext cx="3343731" cy="1501786"/>
            <a:chOff x="3044092" y="2143116"/>
            <a:chExt cx="3343731" cy="1501786"/>
          </a:xfrm>
        </p:grpSpPr>
        <p:sp>
          <p:nvSpPr>
            <p:cNvPr id="9" name="สี่เหลี่ยมผืนผ้า 8"/>
            <p:cNvSpPr/>
            <p:nvPr/>
          </p:nvSpPr>
          <p:spPr>
            <a:xfrm>
              <a:off x="3958931" y="2143116"/>
              <a:ext cx="2428892" cy="1000132"/>
            </a:xfrm>
            <a:prstGeom prst="rect">
              <a:avLst/>
            </a:prstGeom>
            <a:solidFill>
              <a:srgbClr val="0033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/>
                <a:t>ด้านสมรรถนะหลัก</a:t>
              </a:r>
            </a:p>
            <a:p>
              <a:pPr algn="ctr"/>
              <a:r>
                <a:rPr lang="th-TH" b="1" dirty="0" smtClean="0"/>
                <a:t>และสมรรถนะทั่วไป</a:t>
              </a:r>
              <a:endParaRPr lang="th-TH" b="1" dirty="0"/>
            </a:p>
          </p:txBody>
        </p:sp>
        <p:grpSp>
          <p:nvGrpSpPr>
            <p:cNvPr id="36" name="กลุ่ม 35"/>
            <p:cNvGrpSpPr/>
            <p:nvPr/>
          </p:nvGrpSpPr>
          <p:grpSpPr>
            <a:xfrm>
              <a:off x="3044092" y="2500306"/>
              <a:ext cx="884966" cy="1144596"/>
              <a:chOff x="3044092" y="2500306"/>
              <a:chExt cx="884966" cy="1144596"/>
            </a:xfrm>
          </p:grpSpPr>
          <p:cxnSp>
            <p:nvCxnSpPr>
              <p:cNvPr id="15" name="ลูกศรเชื่อมต่อแบบตรง 14"/>
              <p:cNvCxnSpPr/>
              <p:nvPr/>
            </p:nvCxnSpPr>
            <p:spPr>
              <a:xfrm>
                <a:off x="3071802" y="2500306"/>
                <a:ext cx="857256" cy="1588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ตัวเชื่อมต่อตรง 24"/>
              <p:cNvCxnSpPr/>
              <p:nvPr/>
            </p:nvCxnSpPr>
            <p:spPr>
              <a:xfrm rot="5400000">
                <a:off x="2929720" y="3071810"/>
                <a:ext cx="1142214" cy="794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ตัวเชื่อมต่อตรง 18"/>
              <p:cNvCxnSpPr/>
              <p:nvPr/>
            </p:nvCxnSpPr>
            <p:spPr>
              <a:xfrm>
                <a:off x="3044092" y="3643314"/>
                <a:ext cx="428628" cy="158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กลุ่ม 39"/>
          <p:cNvGrpSpPr/>
          <p:nvPr/>
        </p:nvGrpSpPr>
        <p:grpSpPr>
          <a:xfrm>
            <a:off x="3044092" y="3643314"/>
            <a:ext cx="3286148" cy="1285884"/>
            <a:chOff x="3044092" y="3643314"/>
            <a:chExt cx="3286148" cy="1285884"/>
          </a:xfrm>
        </p:grpSpPr>
        <p:sp>
          <p:nvSpPr>
            <p:cNvPr id="10" name="สี่เหลี่ยมผืนผ้า 9"/>
            <p:cNvSpPr/>
            <p:nvPr/>
          </p:nvSpPr>
          <p:spPr>
            <a:xfrm>
              <a:off x="4028206" y="3857628"/>
              <a:ext cx="2302034" cy="100013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/>
                <a:t>ด้านสมรรถนะวิชาชีพ</a:t>
              </a:r>
              <a:endParaRPr lang="th-TH" b="1" dirty="0"/>
            </a:p>
          </p:txBody>
        </p:sp>
        <p:grpSp>
          <p:nvGrpSpPr>
            <p:cNvPr id="37" name="กลุ่ม 36"/>
            <p:cNvGrpSpPr/>
            <p:nvPr/>
          </p:nvGrpSpPr>
          <p:grpSpPr>
            <a:xfrm>
              <a:off x="3044092" y="3643314"/>
              <a:ext cx="970259" cy="1285884"/>
              <a:chOff x="3044092" y="3643314"/>
              <a:chExt cx="970259" cy="1285884"/>
            </a:xfrm>
          </p:grpSpPr>
          <p:cxnSp>
            <p:nvCxnSpPr>
              <p:cNvPr id="20" name="ลูกศรเชื่อมต่อแบบตรง 19"/>
              <p:cNvCxnSpPr/>
              <p:nvPr/>
            </p:nvCxnSpPr>
            <p:spPr>
              <a:xfrm>
                <a:off x="3514285" y="4340088"/>
                <a:ext cx="500066" cy="17606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ตัวเชื่อมต่อตรง 21"/>
              <p:cNvCxnSpPr/>
              <p:nvPr/>
            </p:nvCxnSpPr>
            <p:spPr>
              <a:xfrm>
                <a:off x="3044092" y="4914648"/>
                <a:ext cx="428628" cy="158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ตัวเชื่อมต่อตรง 23"/>
              <p:cNvCxnSpPr/>
              <p:nvPr/>
            </p:nvCxnSpPr>
            <p:spPr>
              <a:xfrm rot="5400000">
                <a:off x="2857885" y="4285859"/>
                <a:ext cx="1285884" cy="794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ตัวยึดท้ายกระดาษ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14</a:t>
            </a:fld>
            <a:endParaRPr lang="th-TH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สี่เหลี่ยมด้านขนาน 3"/>
          <p:cNvSpPr/>
          <p:nvPr/>
        </p:nvSpPr>
        <p:spPr>
          <a:xfrm>
            <a:off x="571472" y="357166"/>
            <a:ext cx="8215370" cy="1428760"/>
          </a:xfrm>
          <a:prstGeom prst="parallelogram">
            <a:avLst/>
          </a:prstGeom>
          <a:solidFill>
            <a:srgbClr val="660066"/>
          </a:solidFill>
        </p:spPr>
        <p:style>
          <a:lnRef idx="3">
            <a:schemeClr val="lt1"/>
          </a:lnRef>
          <a:fillRef idx="1001">
            <a:schemeClr val="dk2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โครงสร้างหลักสูตรเทคโนโลยีบัณฑิต</a:t>
            </a:r>
          </a:p>
          <a:p>
            <a:pPr algn="ctr"/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เพื่อคุณภาพของผู้สำเร็จการศึกษาอาชีวศึกษา</a:t>
            </a:r>
            <a:endParaRPr lang="th-TH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85720" y="2305829"/>
            <a:ext cx="2563434" cy="1004024"/>
          </a:xfrm>
          <a:prstGeom prst="rect">
            <a:avLst/>
          </a:prstGeom>
          <a:solidFill>
            <a:srgbClr val="D6009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</a:rPr>
              <a:t>หมวดวิชาทักษะชีวิต</a:t>
            </a:r>
            <a:endParaRPr lang="th-TH" b="1" dirty="0">
              <a:solidFill>
                <a:schemeClr val="bg1"/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85720" y="5214950"/>
            <a:ext cx="2563434" cy="1004024"/>
          </a:xfrm>
          <a:prstGeom prst="rect">
            <a:avLst/>
          </a:prstGeom>
          <a:solidFill>
            <a:srgbClr val="0066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หมวดวิชาเลือกเสรี</a:t>
            </a:r>
            <a:endParaRPr lang="th-TH" b="1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85720" y="3643314"/>
            <a:ext cx="2563434" cy="1004024"/>
          </a:xfrm>
          <a:prstGeom prst="rect">
            <a:avLst/>
          </a:prstGeom>
          <a:solidFill>
            <a:srgbClr val="0033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/>
              <a:t>หมวดวิชาทักษะวิชาชีพ</a:t>
            </a:r>
            <a:endParaRPr lang="th-TH" sz="2600" b="1" dirty="0"/>
          </a:p>
        </p:txBody>
      </p:sp>
      <p:grpSp>
        <p:nvGrpSpPr>
          <p:cNvPr id="32" name="กลุ่ม 31"/>
          <p:cNvGrpSpPr/>
          <p:nvPr/>
        </p:nvGrpSpPr>
        <p:grpSpPr>
          <a:xfrm>
            <a:off x="6263071" y="2214554"/>
            <a:ext cx="2728561" cy="3559722"/>
            <a:chOff x="6263071" y="2214554"/>
            <a:chExt cx="2728561" cy="3559722"/>
          </a:xfrm>
        </p:grpSpPr>
        <p:sp>
          <p:nvSpPr>
            <p:cNvPr id="11" name="สี่เหลี่ยมผืนผ้า 10"/>
            <p:cNvSpPr/>
            <p:nvPr/>
          </p:nvSpPr>
          <p:spPr>
            <a:xfrm>
              <a:off x="6905817" y="4496427"/>
              <a:ext cx="2050747" cy="1277849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ahoma" pitchFamily="34" charset="0"/>
                  <a:cs typeface="Tahoma" pitchFamily="34" charset="0"/>
                </a:rPr>
                <a:t>ด้านคุณลักษณะ</a:t>
              </a:r>
            </a:p>
            <a:p>
              <a:pPr algn="ctr"/>
              <a:r>
                <a:rPr lang="th-TH" sz="2000" b="1" dirty="0" smtClean="0">
                  <a:latin typeface="Tahoma" pitchFamily="34" charset="0"/>
                  <a:cs typeface="Tahoma" pitchFamily="34" charset="0"/>
                </a:rPr>
                <a:t>ที่พึงประสงค์</a:t>
              </a:r>
              <a:endParaRPr lang="th-TH" sz="2000" b="1" dirty="0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29" name="ลูกศรเชื่อมต่อแบบตรง 28"/>
            <p:cNvCxnSpPr>
              <a:stCxn id="10" idx="3"/>
            </p:cNvCxnSpPr>
            <p:nvPr/>
          </p:nvCxnSpPr>
          <p:spPr>
            <a:xfrm flipV="1">
              <a:off x="6263071" y="5122441"/>
              <a:ext cx="597915" cy="1291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ตัวเชื่อมต่อตรง 29"/>
            <p:cNvCxnSpPr/>
            <p:nvPr/>
          </p:nvCxnSpPr>
          <p:spPr>
            <a:xfrm rot="5400000">
              <a:off x="5383483" y="3941399"/>
              <a:ext cx="2363735" cy="5341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ตัวเชื่อมต่อตรง 30"/>
            <p:cNvCxnSpPr/>
            <p:nvPr/>
          </p:nvCxnSpPr>
          <p:spPr>
            <a:xfrm>
              <a:off x="6291480" y="2762203"/>
              <a:ext cx="292964" cy="202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สี่เหลี่ยมผืนผ้า 23"/>
            <p:cNvSpPr/>
            <p:nvPr/>
          </p:nvSpPr>
          <p:spPr>
            <a:xfrm>
              <a:off x="6730926" y="2214554"/>
              <a:ext cx="2260706" cy="1277849"/>
            </a:xfrm>
            <a:prstGeom prst="rect">
              <a:avLst/>
            </a:prstGeom>
            <a:solidFill>
              <a:srgbClr val="0033CC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/>
                <a:t>กิจกรรม</a:t>
              </a:r>
            </a:p>
            <a:p>
              <a:pPr algn="ctr"/>
              <a:r>
                <a:rPr lang="th-TH" b="1" dirty="0" smtClean="0"/>
                <a:t>เสริมหลักสูตร</a:t>
              </a:r>
              <a:endParaRPr lang="th-TH" b="1" dirty="0"/>
            </a:p>
          </p:txBody>
        </p:sp>
        <p:cxnSp>
          <p:nvCxnSpPr>
            <p:cNvPr id="33" name="ลูกศรเชื่อมต่อแบบตรง 32"/>
            <p:cNvCxnSpPr/>
            <p:nvPr/>
          </p:nvCxnSpPr>
          <p:spPr>
            <a:xfrm rot="5400000">
              <a:off x="7418804" y="3994615"/>
              <a:ext cx="821474" cy="162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4" name="กลุ่ม 33"/>
          <p:cNvGrpSpPr/>
          <p:nvPr/>
        </p:nvGrpSpPr>
        <p:grpSpPr>
          <a:xfrm>
            <a:off x="2893986" y="2305829"/>
            <a:ext cx="3428121" cy="1918802"/>
            <a:chOff x="2893986" y="2305829"/>
            <a:chExt cx="3428121" cy="1918802"/>
          </a:xfrm>
        </p:grpSpPr>
        <p:sp>
          <p:nvSpPr>
            <p:cNvPr id="9" name="สี่เหลี่ยมผืนผ้า 8"/>
            <p:cNvSpPr/>
            <p:nvPr/>
          </p:nvSpPr>
          <p:spPr>
            <a:xfrm>
              <a:off x="3831914" y="2305829"/>
              <a:ext cx="2490193" cy="1277849"/>
            </a:xfrm>
            <a:prstGeom prst="rect">
              <a:avLst/>
            </a:prstGeom>
            <a:solidFill>
              <a:srgbClr val="003366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/>
                <a:t>ด้านสมรรถนะหลัก</a:t>
              </a:r>
            </a:p>
            <a:p>
              <a:pPr algn="ctr"/>
              <a:r>
                <a:rPr lang="th-TH" b="1" dirty="0" smtClean="0"/>
                <a:t>และสมรรถนะทั่วไป</a:t>
              </a:r>
              <a:endParaRPr lang="th-TH" b="1" dirty="0"/>
            </a:p>
          </p:txBody>
        </p:sp>
        <p:grpSp>
          <p:nvGrpSpPr>
            <p:cNvPr id="27" name="กลุ่ม 26"/>
            <p:cNvGrpSpPr/>
            <p:nvPr/>
          </p:nvGrpSpPr>
          <p:grpSpPr>
            <a:xfrm>
              <a:off x="2893986" y="2708362"/>
              <a:ext cx="878892" cy="1516269"/>
              <a:chOff x="2893986" y="2708362"/>
              <a:chExt cx="878892" cy="1516269"/>
            </a:xfrm>
          </p:grpSpPr>
          <p:cxnSp>
            <p:nvCxnSpPr>
              <p:cNvPr id="19" name="ตัวเชื่อมต่อตรง 18"/>
              <p:cNvCxnSpPr/>
              <p:nvPr/>
            </p:nvCxnSpPr>
            <p:spPr>
              <a:xfrm>
                <a:off x="2893986" y="4222602"/>
                <a:ext cx="439446" cy="2029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ตัวเชื่อมต่อตรง 24"/>
              <p:cNvCxnSpPr/>
              <p:nvPr/>
            </p:nvCxnSpPr>
            <p:spPr>
              <a:xfrm rot="16200000" flipH="1">
                <a:off x="2594752" y="3466763"/>
                <a:ext cx="1487005" cy="9104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ลูกศรเชื่อมต่อแบบตรง 38"/>
              <p:cNvCxnSpPr/>
              <p:nvPr/>
            </p:nvCxnSpPr>
            <p:spPr>
              <a:xfrm>
                <a:off x="2893986" y="2708362"/>
                <a:ext cx="878892" cy="2029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กลุ่ม 34"/>
          <p:cNvGrpSpPr/>
          <p:nvPr/>
        </p:nvGrpSpPr>
        <p:grpSpPr>
          <a:xfrm>
            <a:off x="2893986" y="4214818"/>
            <a:ext cx="3369085" cy="1643076"/>
            <a:chOff x="2893986" y="4214818"/>
            <a:chExt cx="3369085" cy="1643076"/>
          </a:xfrm>
        </p:grpSpPr>
        <p:sp>
          <p:nvSpPr>
            <p:cNvPr id="10" name="สี่เหลี่ยมผืนผ้า 9"/>
            <p:cNvSpPr/>
            <p:nvPr/>
          </p:nvSpPr>
          <p:spPr>
            <a:xfrm>
              <a:off x="3902937" y="4496427"/>
              <a:ext cx="2360134" cy="1277849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/>
                <a:t>ด้านสมรรถนะวิชาชีพ</a:t>
              </a:r>
              <a:endParaRPr lang="th-TH" b="1" dirty="0"/>
            </a:p>
          </p:txBody>
        </p:sp>
        <p:grpSp>
          <p:nvGrpSpPr>
            <p:cNvPr id="28" name="กลุ่ม 27"/>
            <p:cNvGrpSpPr/>
            <p:nvPr/>
          </p:nvGrpSpPr>
          <p:grpSpPr>
            <a:xfrm>
              <a:off x="2893986" y="4214818"/>
              <a:ext cx="994747" cy="1643076"/>
              <a:chOff x="2893986" y="4214818"/>
              <a:chExt cx="994747" cy="1643076"/>
            </a:xfrm>
          </p:grpSpPr>
          <p:cxnSp>
            <p:nvCxnSpPr>
              <p:cNvPr id="20" name="ลูกศรเชื่อมต่อแบบตรง 19"/>
              <p:cNvCxnSpPr/>
              <p:nvPr/>
            </p:nvCxnSpPr>
            <p:spPr>
              <a:xfrm>
                <a:off x="3376046" y="5112856"/>
                <a:ext cx="512687" cy="22495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ตัวเชื่อมต่อตรง 21"/>
              <p:cNvCxnSpPr/>
              <p:nvPr/>
            </p:nvCxnSpPr>
            <p:spPr>
              <a:xfrm>
                <a:off x="2893986" y="5828117"/>
                <a:ext cx="439446" cy="2029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ตัวเชื่อมต่อตรง 22"/>
              <p:cNvCxnSpPr/>
              <p:nvPr/>
            </p:nvCxnSpPr>
            <p:spPr>
              <a:xfrm rot="16200000" flipH="1">
                <a:off x="2521269" y="5036355"/>
                <a:ext cx="1643076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ตัวยึดท้ายกระดาษ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26" name="ตัวยึดหมายเลขภาพนิ่ง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15</a:t>
            </a:fld>
            <a:endParaRPr lang="th-TH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แผนผังลำดับงาน: กระบวนการ 63"/>
          <p:cNvSpPr/>
          <p:nvPr/>
        </p:nvSpPr>
        <p:spPr>
          <a:xfrm>
            <a:off x="0" y="0"/>
            <a:ext cx="9144000" cy="6827706"/>
          </a:xfrm>
          <a:prstGeom prst="flowChartProcess">
            <a:avLst/>
          </a:prstGeom>
          <a:solidFill>
            <a:srgbClr val="27C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81" name="กลุ่ม 80"/>
          <p:cNvGrpSpPr/>
          <p:nvPr/>
        </p:nvGrpSpPr>
        <p:grpSpPr>
          <a:xfrm>
            <a:off x="1182616" y="5061060"/>
            <a:ext cx="6901618" cy="1456794"/>
            <a:chOff x="1182616" y="5061060"/>
            <a:chExt cx="6901618" cy="1456794"/>
          </a:xfrm>
        </p:grpSpPr>
        <p:sp>
          <p:nvSpPr>
            <p:cNvPr id="2" name="สี่เหลี่ยมมุมมน 1"/>
            <p:cNvSpPr/>
            <p:nvPr/>
          </p:nvSpPr>
          <p:spPr>
            <a:xfrm>
              <a:off x="3431399" y="5746329"/>
              <a:ext cx="2428875" cy="771525"/>
            </a:xfrm>
            <a:prstGeom prst="roundRect">
              <a:avLst/>
            </a:prstGeom>
            <a:solidFill>
              <a:srgbClr val="006600"/>
            </a:solidFill>
          </p:spPr>
          <p:style>
            <a:lnRef idx="3">
              <a:schemeClr val="lt1"/>
            </a:lnRef>
            <a:fillRef idx="1003">
              <a:schemeClr val="l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Feed  back</a:t>
              </a:r>
              <a:endParaRPr lang="th-TH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grpSp>
          <p:nvGrpSpPr>
            <p:cNvPr id="4" name="กลุ่ม 31"/>
            <p:cNvGrpSpPr/>
            <p:nvPr/>
          </p:nvGrpSpPr>
          <p:grpSpPr>
            <a:xfrm>
              <a:off x="1182616" y="5061060"/>
              <a:ext cx="329322" cy="385245"/>
              <a:chOff x="1833063" y="1021823"/>
              <a:chExt cx="329322" cy="385245"/>
            </a:xfrm>
            <a:solidFill>
              <a:schemeClr val="tx1"/>
            </a:solidFill>
            <a:scene3d>
              <a:camera prst="orthographicFront">
                <a:rot lat="0" lon="0" rev="5400000"/>
              </a:camera>
              <a:lightRig rig="threePt" dir="t"/>
            </a:scene3d>
          </p:grpSpPr>
          <p:sp>
            <p:nvSpPr>
              <p:cNvPr id="5" name="ลูกศรขวา 4"/>
              <p:cNvSpPr/>
              <p:nvPr/>
            </p:nvSpPr>
            <p:spPr>
              <a:xfrm>
                <a:off x="1833063" y="1021823"/>
                <a:ext cx="329322" cy="385245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</p:sp>
          <p:sp>
            <p:nvSpPr>
              <p:cNvPr id="6" name="ลูกศรขวา 4"/>
              <p:cNvSpPr/>
              <p:nvPr/>
            </p:nvSpPr>
            <p:spPr>
              <a:xfrm>
                <a:off x="1833063" y="1098872"/>
                <a:ext cx="230525" cy="231147"/>
              </a:xfrm>
              <a:prstGeom prst="rect">
                <a:avLst/>
              </a:prstGeom>
              <a:grpFill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lIns="0" tIns="0" rIns="0" bIns="0" spcCol="1270" anchor="ctr"/>
              <a:lstStyle/>
              <a:p>
                <a:pPr algn="ctr" defTabSz="66675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endParaRPr lang="th-TH" sz="15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กลุ่ม 34"/>
            <p:cNvGrpSpPr/>
            <p:nvPr/>
          </p:nvGrpSpPr>
          <p:grpSpPr>
            <a:xfrm>
              <a:off x="3254318" y="5061060"/>
              <a:ext cx="329322" cy="385245"/>
              <a:chOff x="1833063" y="1021823"/>
              <a:chExt cx="329322" cy="385245"/>
            </a:xfrm>
            <a:solidFill>
              <a:schemeClr val="tx1"/>
            </a:solidFill>
            <a:scene3d>
              <a:camera prst="orthographicFront">
                <a:rot lat="0" lon="0" rev="5400000"/>
              </a:camera>
              <a:lightRig rig="threePt" dir="t"/>
            </a:scene3d>
          </p:grpSpPr>
          <p:sp>
            <p:nvSpPr>
              <p:cNvPr id="8" name="ลูกศรขวา 7"/>
              <p:cNvSpPr/>
              <p:nvPr/>
            </p:nvSpPr>
            <p:spPr>
              <a:xfrm>
                <a:off x="1833063" y="1021823"/>
                <a:ext cx="329322" cy="385245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ลูกศรขวา 4"/>
              <p:cNvSpPr/>
              <p:nvPr/>
            </p:nvSpPr>
            <p:spPr>
              <a:xfrm>
                <a:off x="1833063" y="1098872"/>
                <a:ext cx="230525" cy="231147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spcCol="1270" anchor="ctr"/>
              <a:lstStyle/>
              <a:p>
                <a:pPr algn="ctr" defTabSz="66675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endParaRPr lang="th-TH" sz="1500"/>
              </a:p>
            </p:txBody>
          </p:sp>
        </p:grpSp>
        <p:grpSp>
          <p:nvGrpSpPr>
            <p:cNvPr id="10" name="กลุ่ม 37"/>
            <p:cNvGrpSpPr/>
            <p:nvPr/>
          </p:nvGrpSpPr>
          <p:grpSpPr>
            <a:xfrm>
              <a:off x="5683210" y="5061060"/>
              <a:ext cx="329322" cy="385245"/>
              <a:chOff x="6333522" y="1021823"/>
              <a:chExt cx="329322" cy="385245"/>
            </a:xfrm>
            <a:scene3d>
              <a:camera prst="orthographicFront">
                <a:rot lat="0" lon="0" rev="16200000"/>
              </a:camera>
              <a:lightRig rig="threePt" dir="t"/>
            </a:scene3d>
          </p:grpSpPr>
          <p:sp>
            <p:nvSpPr>
              <p:cNvPr id="11" name="ลูกศรขวา 10"/>
              <p:cNvSpPr/>
              <p:nvPr/>
            </p:nvSpPr>
            <p:spPr>
              <a:xfrm>
                <a:off x="6333522" y="1021823"/>
                <a:ext cx="329322" cy="385245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tx1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ลูกศรขวา 4"/>
              <p:cNvSpPr/>
              <p:nvPr/>
            </p:nvSpPr>
            <p:spPr>
              <a:xfrm>
                <a:off x="6333522" y="1098872"/>
                <a:ext cx="230525" cy="23114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spcCol="1270" anchor="ctr"/>
              <a:lstStyle/>
              <a:p>
                <a:pPr algn="ctr" defTabSz="66675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endParaRPr lang="th-TH" sz="1500"/>
              </a:p>
            </p:txBody>
          </p:sp>
        </p:grpSp>
        <p:grpSp>
          <p:nvGrpSpPr>
            <p:cNvPr id="13" name="กลุ่ม 40"/>
            <p:cNvGrpSpPr/>
            <p:nvPr/>
          </p:nvGrpSpPr>
          <p:grpSpPr>
            <a:xfrm>
              <a:off x="7754912" y="5061060"/>
              <a:ext cx="329322" cy="385245"/>
              <a:chOff x="6333522" y="1021823"/>
              <a:chExt cx="329322" cy="385245"/>
            </a:xfrm>
            <a:scene3d>
              <a:camera prst="orthographicFront">
                <a:rot lat="0" lon="0" rev="16200000"/>
              </a:camera>
              <a:lightRig rig="threePt" dir="t"/>
            </a:scene3d>
          </p:grpSpPr>
          <p:sp>
            <p:nvSpPr>
              <p:cNvPr id="14" name="ลูกศรขวา 13"/>
              <p:cNvSpPr/>
              <p:nvPr/>
            </p:nvSpPr>
            <p:spPr>
              <a:xfrm>
                <a:off x="6333522" y="1021823"/>
                <a:ext cx="329322" cy="385245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tx1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" name="ลูกศรขวา 4"/>
              <p:cNvSpPr/>
              <p:nvPr/>
            </p:nvSpPr>
            <p:spPr>
              <a:xfrm>
                <a:off x="6333522" y="1098872"/>
                <a:ext cx="230525" cy="23114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spcCol="1270" anchor="ctr"/>
              <a:lstStyle/>
              <a:p>
                <a:pPr algn="ctr" defTabSz="66675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endParaRPr lang="th-TH" sz="1500"/>
              </a:p>
            </p:txBody>
          </p:sp>
        </p:grpSp>
        <p:cxnSp>
          <p:nvCxnSpPr>
            <p:cNvPr id="16" name="ตัวเชื่อมต่อตรง 15"/>
            <p:cNvCxnSpPr/>
            <p:nvPr/>
          </p:nvCxnSpPr>
          <p:spPr>
            <a:xfrm>
              <a:off x="1182639" y="5444704"/>
              <a:ext cx="6786563" cy="1587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กลุ่ม 79"/>
          <p:cNvGrpSpPr/>
          <p:nvPr/>
        </p:nvGrpSpPr>
        <p:grpSpPr>
          <a:xfrm>
            <a:off x="539674" y="2160157"/>
            <a:ext cx="2077701" cy="2857520"/>
            <a:chOff x="539674" y="2160157"/>
            <a:chExt cx="2077701" cy="2857520"/>
          </a:xfrm>
        </p:grpSpPr>
        <p:grpSp>
          <p:nvGrpSpPr>
            <p:cNvPr id="17" name="กลุ่ม 21"/>
            <p:cNvGrpSpPr/>
            <p:nvPr/>
          </p:nvGrpSpPr>
          <p:grpSpPr>
            <a:xfrm>
              <a:off x="539674" y="2160157"/>
              <a:ext cx="1643074" cy="857257"/>
              <a:chOff x="0" y="0"/>
              <a:chExt cx="1729476" cy="2496931"/>
            </a:xfrm>
            <a:solidFill>
              <a:srgbClr val="1F18B4"/>
            </a:solidFill>
          </p:grpSpPr>
          <p:sp>
            <p:nvSpPr>
              <p:cNvPr id="18" name="สี่เหลี่ยมมุมมน 17"/>
              <p:cNvSpPr/>
              <p:nvPr/>
            </p:nvSpPr>
            <p:spPr>
              <a:xfrm>
                <a:off x="0" y="0"/>
                <a:ext cx="1729476" cy="2496931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</p:sp>
          <p:sp>
            <p:nvSpPr>
              <p:cNvPr id="19" name="สี่เหลี่ยมมุมมน 4"/>
              <p:cNvSpPr/>
              <p:nvPr/>
            </p:nvSpPr>
            <p:spPr>
              <a:xfrm>
                <a:off x="50655" y="50655"/>
                <a:ext cx="1628166" cy="2395621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lIns="76200" tIns="76200" rIns="76200" bIns="76200" spcCol="1270" anchor="ctr"/>
              <a:lstStyle/>
              <a:p>
                <a:pPr algn="ctr" defTabSz="8890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Input</a:t>
                </a:r>
              </a:p>
            </p:txBody>
          </p:sp>
        </p:grpSp>
        <p:grpSp>
          <p:nvGrpSpPr>
            <p:cNvPr id="29" name="กลุ่ม 34"/>
            <p:cNvGrpSpPr/>
            <p:nvPr/>
          </p:nvGrpSpPr>
          <p:grpSpPr>
            <a:xfrm>
              <a:off x="2288053" y="3231727"/>
              <a:ext cx="329322" cy="385245"/>
              <a:chOff x="1833063" y="1021823"/>
              <a:chExt cx="329322" cy="385245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30" name="ลูกศรขวา 29"/>
              <p:cNvSpPr/>
              <p:nvPr/>
            </p:nvSpPr>
            <p:spPr>
              <a:xfrm>
                <a:off x="1833063" y="1021823"/>
                <a:ext cx="329322" cy="385245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tx1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1" name="ลูกศรขวา 4"/>
              <p:cNvSpPr/>
              <p:nvPr/>
            </p:nvSpPr>
            <p:spPr>
              <a:xfrm>
                <a:off x="1833063" y="1098872"/>
                <a:ext cx="230525" cy="23114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spcCol="1270" anchor="ctr"/>
              <a:lstStyle/>
              <a:p>
                <a:pPr algn="ctr" defTabSz="66675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endParaRPr lang="th-TH" sz="1500"/>
              </a:p>
            </p:txBody>
          </p:sp>
        </p:grpSp>
        <p:grpSp>
          <p:nvGrpSpPr>
            <p:cNvPr id="38" name="กลุ่ม 21"/>
            <p:cNvGrpSpPr/>
            <p:nvPr/>
          </p:nvGrpSpPr>
          <p:grpSpPr>
            <a:xfrm>
              <a:off x="539674" y="3150765"/>
              <a:ext cx="1643074" cy="866780"/>
              <a:chOff x="0" y="0"/>
              <a:chExt cx="1729476" cy="2496931"/>
            </a:xfrm>
            <a:solidFill>
              <a:srgbClr val="1F18B4"/>
            </a:solidFill>
          </p:grpSpPr>
          <p:sp>
            <p:nvSpPr>
              <p:cNvPr id="39" name="สี่เหลี่ยมมุมมน 38"/>
              <p:cNvSpPr/>
              <p:nvPr/>
            </p:nvSpPr>
            <p:spPr>
              <a:xfrm>
                <a:off x="0" y="0"/>
                <a:ext cx="1729476" cy="2496931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</p:sp>
          <p:sp>
            <p:nvSpPr>
              <p:cNvPr id="40" name="สี่เหลี่ยมมุมมน 4"/>
              <p:cNvSpPr/>
              <p:nvPr/>
            </p:nvSpPr>
            <p:spPr>
              <a:xfrm>
                <a:off x="50655" y="50655"/>
                <a:ext cx="1628166" cy="239562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lIns="76200" tIns="76200" rIns="76200" bIns="76200" spcCol="1270" anchor="ctr"/>
              <a:lstStyle/>
              <a:p>
                <a:pPr algn="ctr" defTabSz="8890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th-TH" sz="3200" b="1" dirty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วัตถุดิบ    </a:t>
                </a:r>
              </a:p>
            </p:txBody>
          </p:sp>
        </p:grpSp>
        <p:grpSp>
          <p:nvGrpSpPr>
            <p:cNvPr id="41" name="กลุ่ม 21"/>
            <p:cNvGrpSpPr/>
            <p:nvPr/>
          </p:nvGrpSpPr>
          <p:grpSpPr>
            <a:xfrm>
              <a:off x="539674" y="4160421"/>
              <a:ext cx="1695464" cy="857256"/>
              <a:chOff x="0" y="749079"/>
              <a:chExt cx="1729476" cy="2496931"/>
            </a:xfrm>
            <a:solidFill>
              <a:srgbClr val="1F18B4"/>
            </a:solidFill>
          </p:grpSpPr>
          <p:sp>
            <p:nvSpPr>
              <p:cNvPr id="42" name="สี่เหลี่ยมมุมมน 41"/>
              <p:cNvSpPr/>
              <p:nvPr/>
            </p:nvSpPr>
            <p:spPr>
              <a:xfrm>
                <a:off x="0" y="749079"/>
                <a:ext cx="1729476" cy="2496931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</p:sp>
          <p:sp>
            <p:nvSpPr>
              <p:cNvPr id="43" name="สี่เหลี่ยมมุมมน 4"/>
              <p:cNvSpPr/>
              <p:nvPr/>
            </p:nvSpPr>
            <p:spPr>
              <a:xfrm>
                <a:off x="50655" y="1581389"/>
                <a:ext cx="1628166" cy="86488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lIns="76200" tIns="76200" rIns="76200" bIns="76200" spcCol="1270" anchor="ctr"/>
              <a:lstStyle/>
              <a:p>
                <a:pPr algn="ctr" defTabSz="8890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th-TH" sz="3200" b="1" dirty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ผู้เข้าเรียน</a:t>
                </a:r>
              </a:p>
            </p:txBody>
          </p:sp>
        </p:grpSp>
      </p:grpSp>
      <p:grpSp>
        <p:nvGrpSpPr>
          <p:cNvPr id="68" name="กลุ่ม 67"/>
          <p:cNvGrpSpPr/>
          <p:nvPr/>
        </p:nvGrpSpPr>
        <p:grpSpPr>
          <a:xfrm>
            <a:off x="2611376" y="2160157"/>
            <a:ext cx="1714512" cy="2795606"/>
            <a:chOff x="2611376" y="2160157"/>
            <a:chExt cx="1714512" cy="2795606"/>
          </a:xfrm>
        </p:grpSpPr>
        <p:grpSp>
          <p:nvGrpSpPr>
            <p:cNvPr id="20" name="กลุ่ม 24"/>
            <p:cNvGrpSpPr/>
            <p:nvPr/>
          </p:nvGrpSpPr>
          <p:grpSpPr>
            <a:xfrm>
              <a:off x="2611376" y="2160157"/>
              <a:ext cx="1714512" cy="857256"/>
              <a:chOff x="2357454" y="2"/>
              <a:chExt cx="1729476" cy="2496931"/>
            </a:xfrm>
            <a:solidFill>
              <a:srgbClr val="1F18B4"/>
            </a:solidFill>
          </p:grpSpPr>
          <p:sp>
            <p:nvSpPr>
              <p:cNvPr id="21" name="สี่เหลี่ยมมุมมน 20"/>
              <p:cNvSpPr/>
              <p:nvPr/>
            </p:nvSpPr>
            <p:spPr>
              <a:xfrm>
                <a:off x="2357454" y="2"/>
                <a:ext cx="1729476" cy="2496931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22" name="สี่เหลี่ยมมุมมน 4"/>
              <p:cNvSpPr/>
              <p:nvPr/>
            </p:nvSpPr>
            <p:spPr>
              <a:xfrm>
                <a:off x="2408109" y="50657"/>
                <a:ext cx="1628166" cy="2395621"/>
              </a:xfrm>
              <a:prstGeom prst="rect">
                <a:avLst/>
              </a:prstGeom>
              <a:solidFill>
                <a:srgbClr val="0033CC"/>
              </a:solidFill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76200" tIns="76200" rIns="76200" bIns="76200" spcCol="1270" anchor="ctr"/>
              <a:lstStyle/>
              <a:p>
                <a:pPr algn="ctr" defTabSz="8890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Process</a:t>
                </a:r>
              </a:p>
            </p:txBody>
          </p:sp>
        </p:grpSp>
        <p:grpSp>
          <p:nvGrpSpPr>
            <p:cNvPr id="44" name="กลุ่ม 24"/>
            <p:cNvGrpSpPr/>
            <p:nvPr/>
          </p:nvGrpSpPr>
          <p:grpSpPr>
            <a:xfrm>
              <a:off x="2611376" y="3088851"/>
              <a:ext cx="1714512" cy="938218"/>
              <a:chOff x="2357454" y="2"/>
              <a:chExt cx="1729476" cy="2496931"/>
            </a:xfrm>
            <a:solidFill>
              <a:srgbClr val="1F18B4"/>
            </a:solidFill>
          </p:grpSpPr>
          <p:sp>
            <p:nvSpPr>
              <p:cNvPr id="45" name="สี่เหลี่ยมมุมมน 44"/>
              <p:cNvSpPr/>
              <p:nvPr/>
            </p:nvSpPr>
            <p:spPr>
              <a:xfrm>
                <a:off x="2357454" y="2"/>
                <a:ext cx="1729476" cy="2496931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สี่เหลี่ยมมุมมน 4"/>
              <p:cNvSpPr/>
              <p:nvPr/>
            </p:nvSpPr>
            <p:spPr>
              <a:xfrm>
                <a:off x="2408109" y="50657"/>
                <a:ext cx="1628166" cy="2395621"/>
              </a:xfrm>
              <a:prstGeom prst="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76200" tIns="76200" rIns="76200" bIns="76200" spcCol="1270" anchor="ctr"/>
              <a:lstStyle/>
              <a:p>
                <a:pPr algn="ctr" defTabSz="8890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th-TH" sz="3200" b="1" dirty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โรงงาน</a:t>
                </a:r>
              </a:p>
            </p:txBody>
          </p:sp>
        </p:grpSp>
        <p:grpSp>
          <p:nvGrpSpPr>
            <p:cNvPr id="47" name="กลุ่ม 24"/>
            <p:cNvGrpSpPr/>
            <p:nvPr/>
          </p:nvGrpSpPr>
          <p:grpSpPr>
            <a:xfrm>
              <a:off x="2611376" y="4088983"/>
              <a:ext cx="1704988" cy="866780"/>
              <a:chOff x="2357454" y="2"/>
              <a:chExt cx="1729476" cy="2496931"/>
            </a:xfrm>
            <a:solidFill>
              <a:srgbClr val="1F18B4"/>
            </a:solidFill>
          </p:grpSpPr>
          <p:sp>
            <p:nvSpPr>
              <p:cNvPr id="48" name="สี่เหลี่ยมมุมมน 47"/>
              <p:cNvSpPr/>
              <p:nvPr/>
            </p:nvSpPr>
            <p:spPr>
              <a:xfrm>
                <a:off x="2357454" y="2"/>
                <a:ext cx="1729476" cy="2496931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9" name="สี่เหลี่ยมมุมมน 4"/>
              <p:cNvSpPr/>
              <p:nvPr/>
            </p:nvSpPr>
            <p:spPr>
              <a:xfrm>
                <a:off x="2408109" y="50657"/>
                <a:ext cx="1628166" cy="2395621"/>
              </a:xfrm>
              <a:prstGeom prst="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76200" tIns="76200" rIns="76200" bIns="76200" spcCol="1270" anchor="ctr"/>
              <a:lstStyle/>
              <a:p>
                <a:pPr algn="ctr" defTabSz="8890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th-TH" sz="3200" b="1" dirty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สถานศึกษา</a:t>
                </a:r>
              </a:p>
            </p:txBody>
          </p:sp>
        </p:grpSp>
      </p:grpSp>
      <p:grpSp>
        <p:nvGrpSpPr>
          <p:cNvPr id="69" name="กลุ่ม 68"/>
          <p:cNvGrpSpPr/>
          <p:nvPr/>
        </p:nvGrpSpPr>
        <p:grpSpPr>
          <a:xfrm>
            <a:off x="4540202" y="2160157"/>
            <a:ext cx="2163544" cy="2928958"/>
            <a:chOff x="4540202" y="2160157"/>
            <a:chExt cx="2163544" cy="2928958"/>
          </a:xfrm>
        </p:grpSpPr>
        <p:grpSp>
          <p:nvGrpSpPr>
            <p:cNvPr id="23" name="กลุ่ม 27"/>
            <p:cNvGrpSpPr/>
            <p:nvPr/>
          </p:nvGrpSpPr>
          <p:grpSpPr>
            <a:xfrm>
              <a:off x="5040268" y="2160157"/>
              <a:ext cx="1658038" cy="857256"/>
              <a:chOff x="4643469" y="2"/>
              <a:chExt cx="1729476" cy="2496931"/>
            </a:xfrm>
            <a:solidFill>
              <a:srgbClr val="1F18B4"/>
            </a:solidFill>
          </p:grpSpPr>
          <p:sp>
            <p:nvSpPr>
              <p:cNvPr id="24" name="สี่เหลี่ยมมุมมน 23"/>
              <p:cNvSpPr/>
              <p:nvPr/>
            </p:nvSpPr>
            <p:spPr>
              <a:xfrm>
                <a:off x="4643469" y="2"/>
                <a:ext cx="1729476" cy="2496931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</p:sp>
          <p:sp>
            <p:nvSpPr>
              <p:cNvPr id="25" name="สี่เหลี่ยมมุมมน 4"/>
              <p:cNvSpPr/>
              <p:nvPr/>
            </p:nvSpPr>
            <p:spPr>
              <a:xfrm>
                <a:off x="4694124" y="50657"/>
                <a:ext cx="1628166" cy="2395621"/>
              </a:xfrm>
              <a:prstGeom prst="rect">
                <a:avLst/>
              </a:prstGeom>
              <a:solidFill>
                <a:srgbClr val="C00000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lIns="121920" tIns="121920" rIns="121920" bIns="121920" spcCol="1270" anchor="ctr"/>
              <a:lstStyle/>
              <a:p>
                <a:pPr algn="ctr" defTabSz="1422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Output</a:t>
                </a:r>
              </a:p>
            </p:txBody>
          </p:sp>
        </p:grpSp>
        <p:grpSp>
          <p:nvGrpSpPr>
            <p:cNvPr id="32" name="กลุ่ม 34"/>
            <p:cNvGrpSpPr/>
            <p:nvPr/>
          </p:nvGrpSpPr>
          <p:grpSpPr>
            <a:xfrm>
              <a:off x="4540202" y="3231727"/>
              <a:ext cx="329322" cy="385245"/>
              <a:chOff x="1833063" y="1021823"/>
              <a:chExt cx="329322" cy="385245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33" name="ลูกศรขวา 32"/>
              <p:cNvSpPr/>
              <p:nvPr/>
            </p:nvSpPr>
            <p:spPr>
              <a:xfrm>
                <a:off x="1833063" y="1021823"/>
                <a:ext cx="329322" cy="385245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tx1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ลูกศรขวา 4"/>
              <p:cNvSpPr/>
              <p:nvPr/>
            </p:nvSpPr>
            <p:spPr>
              <a:xfrm>
                <a:off x="1833063" y="1098872"/>
                <a:ext cx="230525" cy="23114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spcCol="1270" anchor="ctr"/>
              <a:lstStyle/>
              <a:p>
                <a:pPr algn="ctr" defTabSz="66675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endParaRPr lang="th-TH" sz="1500"/>
              </a:p>
            </p:txBody>
          </p:sp>
        </p:grpSp>
        <p:grpSp>
          <p:nvGrpSpPr>
            <p:cNvPr id="50" name="กลุ่ม 27"/>
            <p:cNvGrpSpPr/>
            <p:nvPr/>
          </p:nvGrpSpPr>
          <p:grpSpPr>
            <a:xfrm>
              <a:off x="5055232" y="3088851"/>
              <a:ext cx="1648514" cy="1009656"/>
              <a:chOff x="4643469" y="2"/>
              <a:chExt cx="1729476" cy="2496931"/>
            </a:xfrm>
            <a:solidFill>
              <a:srgbClr val="1F18B4"/>
            </a:solidFill>
          </p:grpSpPr>
          <p:sp>
            <p:nvSpPr>
              <p:cNvPr id="51" name="สี่เหลี่ยมมุมมน 50"/>
              <p:cNvSpPr/>
              <p:nvPr/>
            </p:nvSpPr>
            <p:spPr>
              <a:xfrm>
                <a:off x="4643469" y="2"/>
                <a:ext cx="1729476" cy="2496931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</p:sp>
          <p:sp>
            <p:nvSpPr>
              <p:cNvPr id="52" name="สี่เหลี่ยมมุมมน 4"/>
              <p:cNvSpPr/>
              <p:nvPr/>
            </p:nvSpPr>
            <p:spPr>
              <a:xfrm>
                <a:off x="4694124" y="50657"/>
                <a:ext cx="1628166" cy="2395621"/>
              </a:xfrm>
              <a:prstGeom prst="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lIns="121920" tIns="121920" rIns="121920" bIns="121920" spcCol="1270" anchor="ctr"/>
              <a:lstStyle/>
              <a:p>
                <a:pPr algn="ctr" defTabSz="1422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3200" b="1" dirty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ผลิตภัณฑ์</a:t>
                </a:r>
              </a:p>
            </p:txBody>
          </p:sp>
        </p:grpSp>
        <p:grpSp>
          <p:nvGrpSpPr>
            <p:cNvPr id="53" name="กลุ่ม 27"/>
            <p:cNvGrpSpPr/>
            <p:nvPr/>
          </p:nvGrpSpPr>
          <p:grpSpPr>
            <a:xfrm>
              <a:off x="5055232" y="4141373"/>
              <a:ext cx="1643074" cy="947742"/>
              <a:chOff x="4643469" y="2"/>
              <a:chExt cx="1729476" cy="2496931"/>
            </a:xfrm>
            <a:solidFill>
              <a:srgbClr val="1F18B4"/>
            </a:solidFill>
          </p:grpSpPr>
          <p:sp>
            <p:nvSpPr>
              <p:cNvPr id="54" name="สี่เหลี่ยมมุมมน 53"/>
              <p:cNvSpPr/>
              <p:nvPr/>
            </p:nvSpPr>
            <p:spPr>
              <a:xfrm>
                <a:off x="4643469" y="2"/>
                <a:ext cx="1729476" cy="2496931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</p:sp>
          <p:sp>
            <p:nvSpPr>
              <p:cNvPr id="55" name="สี่เหลี่ยมมุมมน 4"/>
              <p:cNvSpPr/>
              <p:nvPr/>
            </p:nvSpPr>
            <p:spPr>
              <a:xfrm>
                <a:off x="4694124" y="50657"/>
                <a:ext cx="1628166" cy="2395621"/>
              </a:xfrm>
              <a:prstGeom prst="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lIns="121920" tIns="121920" rIns="121920" bIns="121920" spcCol="1270" anchor="ctr"/>
              <a:lstStyle/>
              <a:p>
                <a:pPr algn="ctr" defTabSz="1422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3200" b="1" dirty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ผู้สำเร็จการศึกษา</a:t>
                </a:r>
              </a:p>
            </p:txBody>
          </p:sp>
        </p:grpSp>
      </p:grpSp>
      <p:grpSp>
        <p:nvGrpSpPr>
          <p:cNvPr id="79" name="กลุ่ม 78"/>
          <p:cNvGrpSpPr/>
          <p:nvPr/>
        </p:nvGrpSpPr>
        <p:grpSpPr>
          <a:xfrm>
            <a:off x="6782648" y="2160157"/>
            <a:ext cx="1972396" cy="2948006"/>
            <a:chOff x="6782648" y="2160157"/>
            <a:chExt cx="1972396" cy="2948006"/>
          </a:xfrm>
        </p:grpSpPr>
        <p:grpSp>
          <p:nvGrpSpPr>
            <p:cNvPr id="26" name="กลุ่ม 34"/>
            <p:cNvGrpSpPr/>
            <p:nvPr/>
          </p:nvGrpSpPr>
          <p:grpSpPr>
            <a:xfrm>
              <a:off x="7111970" y="2160157"/>
              <a:ext cx="1643074" cy="857256"/>
              <a:chOff x="7253353" y="73137"/>
              <a:chExt cx="1729476" cy="2496931"/>
            </a:xfrm>
            <a:solidFill>
              <a:srgbClr val="1F18B4"/>
            </a:solidFill>
          </p:grpSpPr>
          <p:sp>
            <p:nvSpPr>
              <p:cNvPr id="27" name="สี่เหลี่ยมมุมมน 26"/>
              <p:cNvSpPr/>
              <p:nvPr/>
            </p:nvSpPr>
            <p:spPr>
              <a:xfrm>
                <a:off x="7253353" y="73137"/>
                <a:ext cx="1729476" cy="2496931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</p:sp>
          <p:sp>
            <p:nvSpPr>
              <p:cNvPr id="28" name="สี่เหลี่ยมมุมมน 4"/>
              <p:cNvSpPr/>
              <p:nvPr/>
            </p:nvSpPr>
            <p:spPr>
              <a:xfrm>
                <a:off x="7304008" y="123792"/>
                <a:ext cx="1628166" cy="2395621"/>
              </a:xfrm>
              <a:prstGeom prst="rect">
                <a:avLst/>
              </a:prstGeom>
              <a:solidFill>
                <a:srgbClr val="006600"/>
              </a:solidFill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lIns="121920" tIns="121920" rIns="121920" bIns="121920" spcCol="1270" anchor="ctr"/>
              <a:lstStyle/>
              <a:p>
                <a:pPr algn="ctr" defTabSz="1422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Outcome</a:t>
                </a:r>
              </a:p>
            </p:txBody>
          </p:sp>
        </p:grpSp>
        <p:grpSp>
          <p:nvGrpSpPr>
            <p:cNvPr id="35" name="กลุ่ม 34"/>
            <p:cNvGrpSpPr/>
            <p:nvPr/>
          </p:nvGrpSpPr>
          <p:grpSpPr>
            <a:xfrm>
              <a:off x="6782648" y="3231727"/>
              <a:ext cx="329322" cy="385245"/>
              <a:chOff x="1833063" y="1021823"/>
              <a:chExt cx="329322" cy="385245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36" name="ลูกศรขวา 35"/>
              <p:cNvSpPr/>
              <p:nvPr/>
            </p:nvSpPr>
            <p:spPr>
              <a:xfrm>
                <a:off x="1833063" y="1021823"/>
                <a:ext cx="329322" cy="385245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tx1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7" name="ลูกศรขวา 4"/>
              <p:cNvSpPr/>
              <p:nvPr/>
            </p:nvSpPr>
            <p:spPr>
              <a:xfrm>
                <a:off x="1833063" y="1098872"/>
                <a:ext cx="230525" cy="23114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spcCol="1270" anchor="ctr"/>
              <a:lstStyle/>
              <a:p>
                <a:pPr algn="ctr" defTabSz="66675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endParaRPr lang="th-TH" sz="1500"/>
              </a:p>
            </p:txBody>
          </p:sp>
        </p:grpSp>
        <p:grpSp>
          <p:nvGrpSpPr>
            <p:cNvPr id="56" name="กลุ่ม 34"/>
            <p:cNvGrpSpPr/>
            <p:nvPr/>
          </p:nvGrpSpPr>
          <p:grpSpPr>
            <a:xfrm>
              <a:off x="7111970" y="3088851"/>
              <a:ext cx="1633550" cy="1009656"/>
              <a:chOff x="7253353" y="73137"/>
              <a:chExt cx="1729476" cy="2496931"/>
            </a:xfrm>
            <a:solidFill>
              <a:srgbClr val="1F18B4"/>
            </a:solidFill>
          </p:grpSpPr>
          <p:sp>
            <p:nvSpPr>
              <p:cNvPr id="57" name="สี่เหลี่ยมมุมมน 56"/>
              <p:cNvSpPr/>
              <p:nvPr/>
            </p:nvSpPr>
            <p:spPr>
              <a:xfrm>
                <a:off x="7253353" y="73137"/>
                <a:ext cx="1729476" cy="2496931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</p:sp>
          <p:sp>
            <p:nvSpPr>
              <p:cNvPr id="58" name="สี่เหลี่ยมมุมมน 4"/>
              <p:cNvSpPr/>
              <p:nvPr/>
            </p:nvSpPr>
            <p:spPr>
              <a:xfrm>
                <a:off x="7304008" y="123792"/>
                <a:ext cx="1628166" cy="2395621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lIns="121920" tIns="121920" rIns="121920" bIns="121920" spcCol="1270" anchor="ctr"/>
              <a:lstStyle/>
              <a:p>
                <a:pPr algn="ctr" defTabSz="1422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3200" b="1" dirty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ขายได้  </a:t>
                </a:r>
              </a:p>
            </p:txBody>
          </p:sp>
        </p:grpSp>
        <p:grpSp>
          <p:nvGrpSpPr>
            <p:cNvPr id="65" name="กลุ่ม 64"/>
            <p:cNvGrpSpPr/>
            <p:nvPr/>
          </p:nvGrpSpPr>
          <p:grpSpPr>
            <a:xfrm>
              <a:off x="7111970" y="4160421"/>
              <a:ext cx="1623994" cy="947742"/>
              <a:chOff x="7215206" y="4143380"/>
              <a:chExt cx="1623994" cy="947742"/>
            </a:xfrm>
          </p:grpSpPr>
          <p:sp>
            <p:nvSpPr>
              <p:cNvPr id="60" name="สี่เหลี่ยมมุมมน 59"/>
              <p:cNvSpPr/>
              <p:nvPr/>
            </p:nvSpPr>
            <p:spPr>
              <a:xfrm>
                <a:off x="7215206" y="4143380"/>
                <a:ext cx="1623994" cy="94774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</p:sp>
          <p:sp>
            <p:nvSpPr>
              <p:cNvPr id="61" name="สี่เหลี่ยมมุมมน 4"/>
              <p:cNvSpPr/>
              <p:nvPr/>
            </p:nvSpPr>
            <p:spPr>
              <a:xfrm>
                <a:off x="7262772" y="4143380"/>
                <a:ext cx="1528863" cy="909288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lIns="121920" tIns="121920" rIns="121920" bIns="121920" spcCol="1270" anchor="ctr"/>
              <a:lstStyle/>
              <a:p>
                <a:pPr algn="ctr" defTabSz="1422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3200" b="1" dirty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มีงานทำ  ศึกษาต่อ</a:t>
                </a:r>
              </a:p>
            </p:txBody>
          </p:sp>
        </p:grpSp>
      </p:grpSp>
      <p:sp>
        <p:nvSpPr>
          <p:cNvPr id="62" name="สี่เหลี่ยมมุมมน 61"/>
          <p:cNvSpPr/>
          <p:nvPr/>
        </p:nvSpPr>
        <p:spPr>
          <a:xfrm>
            <a:off x="682550" y="445654"/>
            <a:ext cx="7715277" cy="1285875"/>
          </a:xfrm>
          <a:prstGeom prst="roundRect">
            <a:avLst>
              <a:gd name="adj" fmla="val 2882"/>
            </a:avLst>
          </a:prstGeom>
          <a:solidFill>
            <a:srgbClr val="003399"/>
          </a:solidFill>
          <a:ln/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แนวคิดจากระบบการผลิต    การจัดการศึกษา</a:t>
            </a:r>
            <a:endParaRPr lang="th-TH" sz="4400" dirty="0">
              <a:solidFill>
                <a:schemeClr val="bg1"/>
              </a:solidFill>
            </a:endParaRPr>
          </a:p>
        </p:txBody>
      </p:sp>
      <p:sp>
        <p:nvSpPr>
          <p:cNvPr id="67" name="ลูกศรขวา 66"/>
          <p:cNvSpPr/>
          <p:nvPr/>
        </p:nvSpPr>
        <p:spPr>
          <a:xfrm>
            <a:off x="5072066" y="970612"/>
            <a:ext cx="285752" cy="28575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1" name="ตัวยึดท้ายกระดาษ 7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70" name="ตัวยึดหมายเลขภาพนิ่ง 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16</a:t>
            </a:fld>
            <a:endParaRPr lang="th-TH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มุมมน 5"/>
          <p:cNvSpPr/>
          <p:nvPr/>
        </p:nvSpPr>
        <p:spPr>
          <a:xfrm>
            <a:off x="2071670" y="0"/>
            <a:ext cx="4714908" cy="785813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การประกันคุณภาพการศึกษา</a:t>
            </a:r>
            <a:endParaRPr lang="th-TH" sz="2400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2" name="กลุ่ม 21"/>
          <p:cNvGrpSpPr/>
          <p:nvPr/>
        </p:nvGrpSpPr>
        <p:grpSpPr>
          <a:xfrm>
            <a:off x="69275" y="2286023"/>
            <a:ext cx="4429125" cy="3941529"/>
            <a:chOff x="0" y="2286023"/>
            <a:chExt cx="4429125" cy="3941529"/>
          </a:xfrm>
        </p:grpSpPr>
        <p:sp>
          <p:nvSpPr>
            <p:cNvPr id="8" name="สี่เหลี่ยมมุมมน 7"/>
            <p:cNvSpPr/>
            <p:nvPr/>
          </p:nvSpPr>
          <p:spPr>
            <a:xfrm>
              <a:off x="0" y="2286023"/>
              <a:ext cx="4429125" cy="1143000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เพื่อการพัฒนาคุณภาพการศึกษา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และพัฒนามาตรฐานการศึกษาทุกระดับ</a:t>
              </a:r>
              <a:endParaRPr lang="th-TH" dirty="0">
                <a:solidFill>
                  <a:schemeClr val="tx1"/>
                </a:solidFill>
              </a:endParaRPr>
            </a:p>
          </p:txBody>
        </p:sp>
        <p:sp>
          <p:nvSpPr>
            <p:cNvPr id="9" name="สี่เหลี่ยมมุมมน 8"/>
            <p:cNvSpPr/>
            <p:nvPr/>
          </p:nvSpPr>
          <p:spPr>
            <a:xfrm>
              <a:off x="0" y="3500460"/>
              <a:ext cx="4429125" cy="1785952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514350" indent="-5143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514350" indent="-51435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r>
                <a:rPr lang="th-TH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ประเมินคุณภาพภายใน</a:t>
              </a:r>
            </a:p>
            <a:p>
              <a:pPr marL="514350" indent="-51435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r>
                <a:rPr lang="th-TH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ติดตามตรวจสอบคุณภาพการศึกษา</a:t>
              </a:r>
            </a:p>
            <a:p>
              <a:pPr marL="514350" indent="-51435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r>
                <a:rPr lang="th-TH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พัฒนาคุณภาพการศึกษา</a:t>
              </a:r>
            </a:p>
            <a:p>
              <a:pPr marL="514350" indent="-5143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dirty="0">
                <a:solidFill>
                  <a:schemeClr val="tx1"/>
                </a:solidFill>
              </a:endParaRPr>
            </a:p>
          </p:txBody>
        </p:sp>
        <p:sp>
          <p:nvSpPr>
            <p:cNvPr id="10" name="สี่เหลี่ยมมุมมน 9"/>
            <p:cNvSpPr/>
            <p:nvPr/>
          </p:nvSpPr>
          <p:spPr>
            <a:xfrm>
              <a:off x="0" y="5384570"/>
              <a:ext cx="4429125" cy="842982"/>
            </a:xfrm>
            <a:prstGeom prst="roundRect">
              <a:avLst/>
            </a:prstGeom>
            <a:solidFill>
              <a:srgbClr val="800000"/>
            </a:soli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โดยสถานศึกษาและหน่วยงานต้นสังกัด</a:t>
              </a:r>
              <a:endParaRPr lang="th-TH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กลุ่ม 22"/>
          <p:cNvGrpSpPr/>
          <p:nvPr/>
        </p:nvGrpSpPr>
        <p:grpSpPr>
          <a:xfrm>
            <a:off x="4643469" y="2286023"/>
            <a:ext cx="4429125" cy="3985787"/>
            <a:chOff x="4572000" y="2286023"/>
            <a:chExt cx="4429125" cy="3985787"/>
          </a:xfrm>
        </p:grpSpPr>
        <p:sp>
          <p:nvSpPr>
            <p:cNvPr id="12" name="สี่เหลี่ยมมุมมน 11"/>
            <p:cNvSpPr/>
            <p:nvPr/>
          </p:nvSpPr>
          <p:spPr>
            <a:xfrm>
              <a:off x="4572000" y="2286023"/>
              <a:ext cx="4429125" cy="1143000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เพื่อรับรองมาตรฐานและมุ่งพัฒนา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คุณภาพการศึกษาทุกระดับ</a:t>
              </a:r>
              <a:endParaRPr lang="th-TH" dirty="0">
                <a:solidFill>
                  <a:schemeClr val="tx1"/>
                </a:solidFill>
              </a:endParaRPr>
            </a:p>
          </p:txBody>
        </p:sp>
        <p:sp>
          <p:nvSpPr>
            <p:cNvPr id="13" name="สี่เหลี่ยมมุมมน 12"/>
            <p:cNvSpPr/>
            <p:nvPr/>
          </p:nvSpPr>
          <p:spPr>
            <a:xfrm>
              <a:off x="4572000" y="3541955"/>
              <a:ext cx="4429125" cy="1771651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514350" indent="-5143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514350" indent="-51435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</a:t>
              </a:r>
              <a:r>
                <a:rPr lang="en-US" b="1" dirty="0" smtClean="0">
                  <a:solidFill>
                    <a:schemeClr val="tx1"/>
                  </a:solidFill>
                  <a:latin typeface="TH SarabunPSK" pitchFamily="34" charset="-34"/>
                  <a:cs typeface="TH Sarabun New" pitchFamily="34" charset="-34"/>
                </a:rPr>
                <a:t>1. </a:t>
              </a:r>
              <a:r>
                <a:rPr lang="th-TH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ประเมินคุณภาพภายนอก</a:t>
              </a:r>
            </a:p>
            <a:p>
              <a:pPr marL="514350" indent="-51435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</a:t>
              </a:r>
              <a:r>
                <a:rPr lang="en-US" b="1" dirty="0" smtClean="0">
                  <a:solidFill>
                    <a:schemeClr val="tx1"/>
                  </a:solidFill>
                  <a:latin typeface="TH SarabunPSK" pitchFamily="34" charset="-34"/>
                  <a:cs typeface="TH Sarabun New" pitchFamily="34" charset="-34"/>
                </a:rPr>
                <a:t>2. </a:t>
              </a:r>
              <a:r>
                <a:rPr lang="th-TH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ติดตามตรวจสอบคุณภาพ</a:t>
              </a:r>
              <a:r>
                <a:rPr lang="th-TH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การศึกษา</a:t>
              </a:r>
            </a:p>
            <a:p>
              <a:pPr marL="514350" indent="-514350" fontAlgn="auto">
                <a:spcBef>
                  <a:spcPts val="0"/>
                </a:spcBef>
                <a:spcAft>
                  <a:spcPts val="0"/>
                </a:spcAft>
                <a:buAutoNum type="arabicPeriod"/>
                <a:defRPr/>
              </a:pPr>
              <a:endParaRPr lang="th-TH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endParaRPr>
            </a:p>
            <a:p>
              <a:pPr marL="514350" indent="-5143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dirty="0">
                <a:solidFill>
                  <a:schemeClr val="tx1"/>
                </a:solidFill>
              </a:endParaRPr>
            </a:p>
          </p:txBody>
        </p:sp>
        <p:sp>
          <p:nvSpPr>
            <p:cNvPr id="14" name="สี่เหลี่ยมมุมมน 13"/>
            <p:cNvSpPr/>
            <p:nvPr/>
          </p:nvSpPr>
          <p:spPr>
            <a:xfrm>
              <a:off x="4572000" y="5414540"/>
              <a:ext cx="4429125" cy="857270"/>
            </a:xfrm>
            <a:prstGeom prst="roundRect">
              <a:avLst/>
            </a:prstGeom>
            <a:solidFill>
              <a:srgbClr val="003366"/>
            </a:soli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2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โดย สมศ.</a:t>
              </a:r>
              <a:endParaRPr lang="th-TH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กลุ่ม 18"/>
          <p:cNvGrpSpPr/>
          <p:nvPr/>
        </p:nvGrpSpPr>
        <p:grpSpPr>
          <a:xfrm>
            <a:off x="69275" y="785819"/>
            <a:ext cx="9001125" cy="1414479"/>
            <a:chOff x="0" y="785819"/>
            <a:chExt cx="9001125" cy="1414479"/>
          </a:xfrm>
        </p:grpSpPr>
        <p:sp>
          <p:nvSpPr>
            <p:cNvPr id="7" name="สี่เหลี่ยมมุมมน 6"/>
            <p:cNvSpPr/>
            <p:nvPr/>
          </p:nvSpPr>
          <p:spPr>
            <a:xfrm>
              <a:off x="0" y="1428773"/>
              <a:ext cx="4429125" cy="771525"/>
            </a:xfrm>
            <a:prstGeom prst="roundRect">
              <a:avLst/>
            </a:prstGeom>
            <a:solidFill>
              <a:srgbClr val="003300"/>
            </a:soli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2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ระบบการประกันคุณภาพภายใน</a:t>
              </a:r>
              <a:endParaRPr lang="th-TH" sz="3200" dirty="0">
                <a:solidFill>
                  <a:schemeClr val="bg1"/>
                </a:solidFill>
              </a:endParaRPr>
            </a:p>
          </p:txBody>
        </p:sp>
        <p:sp>
          <p:nvSpPr>
            <p:cNvPr id="11" name="สี่เหลี่ยมมุมมน 10"/>
            <p:cNvSpPr/>
            <p:nvPr/>
          </p:nvSpPr>
          <p:spPr>
            <a:xfrm>
              <a:off x="4572000" y="1428773"/>
              <a:ext cx="4429125" cy="771525"/>
            </a:xfrm>
            <a:prstGeom prst="roundRect">
              <a:avLst/>
            </a:prstGeom>
            <a:solidFill>
              <a:srgbClr val="003366"/>
            </a:solidFill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2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ระบบการประกันคุณภาพภายนอก</a:t>
              </a:r>
              <a:endParaRPr lang="th-TH" sz="3200" dirty="0">
                <a:solidFill>
                  <a:schemeClr val="bg1"/>
                </a:solidFill>
              </a:endParaRPr>
            </a:p>
          </p:txBody>
        </p:sp>
        <p:cxnSp>
          <p:nvCxnSpPr>
            <p:cNvPr id="15" name="ตัวเชื่อมต่อตรง 14"/>
            <p:cNvCxnSpPr/>
            <p:nvPr/>
          </p:nvCxnSpPr>
          <p:spPr>
            <a:xfrm>
              <a:off x="2071687" y="1071570"/>
              <a:ext cx="4714875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ลูกศรเชื่อมต่อแบบตรง 15"/>
            <p:cNvCxnSpPr/>
            <p:nvPr/>
          </p:nvCxnSpPr>
          <p:spPr>
            <a:xfrm rot="5400000">
              <a:off x="1919995" y="1249387"/>
              <a:ext cx="357203" cy="1569"/>
            </a:xfrm>
            <a:prstGeom prst="straightConnector1">
              <a:avLst/>
            </a:prstGeom>
            <a:ln>
              <a:solidFill>
                <a:srgbClr val="FFFFFF"/>
              </a:solidFill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" name="ตัวเชื่อมต่อตรง 17"/>
            <p:cNvCxnSpPr/>
            <p:nvPr/>
          </p:nvCxnSpPr>
          <p:spPr>
            <a:xfrm rot="5400000">
              <a:off x="4356894" y="927900"/>
              <a:ext cx="285750" cy="1587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0" name="ลูกศรเชื่อมต่อแบบตรง 19"/>
            <p:cNvCxnSpPr/>
            <p:nvPr/>
          </p:nvCxnSpPr>
          <p:spPr>
            <a:xfrm rot="5400000">
              <a:off x="6607192" y="1249387"/>
              <a:ext cx="357203" cy="1569"/>
            </a:xfrm>
            <a:prstGeom prst="straightConnector1">
              <a:avLst/>
            </a:prstGeom>
            <a:ln>
              <a:solidFill>
                <a:srgbClr val="FFFFFF"/>
              </a:solidFill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7" name="สี่เหลี่ยมผืนผ้า 16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ตัวยึดท้ายกระดา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21" name="ตัวยึดหมายเลขภาพนิ่ง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17</a:t>
            </a:fld>
            <a:endParaRPr lang="th-TH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ยกนูน 5"/>
          <p:cNvSpPr/>
          <p:nvPr/>
        </p:nvSpPr>
        <p:spPr>
          <a:xfrm>
            <a:off x="500034" y="214290"/>
            <a:ext cx="8215370" cy="1000132"/>
          </a:xfrm>
          <a:prstGeom prst="bevel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ระบบการประกันคุณภาพภายในการอาชีวศึกษา</a:t>
            </a:r>
            <a:endParaRPr lang="th-TH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18" name="กลุ่ม 17"/>
          <p:cNvGrpSpPr/>
          <p:nvPr/>
        </p:nvGrpSpPr>
        <p:grpSpPr>
          <a:xfrm>
            <a:off x="6429388" y="1571612"/>
            <a:ext cx="2500330" cy="2214578"/>
            <a:chOff x="6429388" y="1714488"/>
            <a:chExt cx="2500330" cy="1714512"/>
          </a:xfrm>
        </p:grpSpPr>
        <p:sp>
          <p:nvSpPr>
            <p:cNvPr id="12" name="วงรี 11"/>
            <p:cNvSpPr/>
            <p:nvPr/>
          </p:nvSpPr>
          <p:spPr>
            <a:xfrm>
              <a:off x="6429388" y="1785926"/>
              <a:ext cx="2500330" cy="164307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4" name="วงรี 13"/>
            <p:cNvSpPr/>
            <p:nvPr/>
          </p:nvSpPr>
          <p:spPr>
            <a:xfrm>
              <a:off x="6429388" y="1714488"/>
              <a:ext cx="2428892" cy="1643074"/>
            </a:xfrm>
            <a:prstGeom prst="ellipse">
              <a:avLst/>
            </a:prstGeom>
            <a:solidFill>
              <a:srgbClr val="FFFF00"/>
            </a:solidFill>
            <a:effectLst>
              <a:glow rad="101600">
                <a:schemeClr val="accent1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>
                  <a:latin typeface="Tahoma" pitchFamily="34" charset="0"/>
                  <a:cs typeface="Tahoma" pitchFamily="34" charset="0"/>
                </a:rPr>
                <a:t>สถาบัน</a:t>
              </a:r>
            </a:p>
            <a:p>
              <a:pPr algn="ctr"/>
              <a:endParaRPr lang="th-TH" sz="2400" b="1" dirty="0">
                <a:latin typeface="Tahoma" pitchFamily="34" charset="0"/>
              </a:endParaRPr>
            </a:p>
          </p:txBody>
        </p:sp>
      </p:grpSp>
      <p:grpSp>
        <p:nvGrpSpPr>
          <p:cNvPr id="21" name="กลุ่ม 20"/>
          <p:cNvGrpSpPr/>
          <p:nvPr/>
        </p:nvGrpSpPr>
        <p:grpSpPr>
          <a:xfrm>
            <a:off x="6572264" y="4214818"/>
            <a:ext cx="2286016" cy="2143140"/>
            <a:chOff x="6572264" y="4214818"/>
            <a:chExt cx="2286016" cy="1714512"/>
          </a:xfrm>
        </p:grpSpPr>
        <p:sp>
          <p:nvSpPr>
            <p:cNvPr id="15" name="วงรี 14"/>
            <p:cNvSpPr/>
            <p:nvPr/>
          </p:nvSpPr>
          <p:spPr>
            <a:xfrm>
              <a:off x="6715140" y="4286256"/>
              <a:ext cx="2143140" cy="1643074"/>
            </a:xfrm>
            <a:prstGeom prst="ellipse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6" name="วงรี 15"/>
            <p:cNvSpPr/>
            <p:nvPr/>
          </p:nvSpPr>
          <p:spPr>
            <a:xfrm>
              <a:off x="6572264" y="4214818"/>
              <a:ext cx="2214578" cy="1643074"/>
            </a:xfrm>
            <a:prstGeom prst="ellipse">
              <a:avLst/>
            </a:prstGeom>
            <a:solidFill>
              <a:srgbClr val="66FF33"/>
            </a:solidFill>
            <a:effectLst>
              <a:glow rad="101600">
                <a:schemeClr val="accent1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>
                  <a:latin typeface="Tahoma" pitchFamily="34" charset="0"/>
                  <a:cs typeface="Tahoma" pitchFamily="34" charset="0"/>
                </a:rPr>
                <a:t>วิทยาลัย</a:t>
              </a:r>
              <a:endParaRPr lang="th-TH" sz="24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36" name="สี่เหลี่ยมผืนผ้า 35"/>
          <p:cNvSpPr/>
          <p:nvPr/>
        </p:nvSpPr>
        <p:spPr>
          <a:xfrm>
            <a:off x="6429388" y="2643182"/>
            <a:ext cx="250033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(ยกเว้นวิทยาลัย)</a:t>
            </a:r>
            <a:endParaRPr lang="th-TH" sz="20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19" name="กลุ่ม 18"/>
          <p:cNvGrpSpPr/>
          <p:nvPr/>
        </p:nvGrpSpPr>
        <p:grpSpPr>
          <a:xfrm>
            <a:off x="571472" y="1556792"/>
            <a:ext cx="6000792" cy="2080252"/>
            <a:chOff x="571472" y="1634500"/>
            <a:chExt cx="6000792" cy="2080252"/>
          </a:xfrm>
        </p:grpSpPr>
        <p:sp>
          <p:nvSpPr>
            <p:cNvPr id="8" name="สี่เหลี่ยมผืนผ้า 7"/>
            <p:cNvSpPr/>
            <p:nvPr/>
          </p:nvSpPr>
          <p:spPr>
            <a:xfrm>
              <a:off x="571472" y="1634500"/>
              <a:ext cx="5286412" cy="714380"/>
            </a:xfrm>
            <a:prstGeom prst="rect">
              <a:avLst/>
            </a:prstGeom>
            <a:solidFill>
              <a:srgbClr val="660066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/>
                <a:t>มาตรฐานการอาชีวศึกษาระดับปริญญา พ.ศ. 2558</a:t>
              </a:r>
              <a:endParaRPr lang="th-TH" sz="2400" b="1" dirty="0"/>
            </a:p>
          </p:txBody>
        </p:sp>
        <p:sp>
          <p:nvSpPr>
            <p:cNvPr id="9" name="สี่เหลี่ยมผืนผ้า 8"/>
            <p:cNvSpPr/>
            <p:nvPr/>
          </p:nvSpPr>
          <p:spPr>
            <a:xfrm>
              <a:off x="571472" y="2786058"/>
              <a:ext cx="5286412" cy="928694"/>
            </a:xfrm>
            <a:prstGeom prst="rect">
              <a:avLst/>
            </a:prstGeom>
            <a:solidFill>
              <a:srgbClr val="003366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/>
                <a:t>หลักเกณฑ์และแนวปฏิบัติเกี่ยวกับการประกันคุณภาพภายในการอาชีวศึกษาระดับปริญญา พ.ศ. 2558</a:t>
              </a:r>
              <a:endParaRPr lang="th-TH" sz="2400" b="1" dirty="0"/>
            </a:p>
          </p:txBody>
        </p:sp>
        <p:cxnSp>
          <p:nvCxnSpPr>
            <p:cNvPr id="4" name="ลูกศรเชื่อมต่อแบบตรง 3"/>
            <p:cNvCxnSpPr>
              <a:stCxn id="8" idx="2"/>
              <a:endCxn id="9" idx="0"/>
            </p:cNvCxnSpPr>
            <p:nvPr/>
          </p:nvCxnSpPr>
          <p:spPr>
            <a:xfrm>
              <a:off x="3214678" y="2348880"/>
              <a:ext cx="0" cy="437178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ลูกศรเชื่อมต่อแบบตรง 21"/>
            <p:cNvCxnSpPr/>
            <p:nvPr/>
          </p:nvCxnSpPr>
          <p:spPr>
            <a:xfrm>
              <a:off x="5857884" y="2060431"/>
              <a:ext cx="714380" cy="1588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ลูกศรเชื่อมต่อแบบตรง 26"/>
            <p:cNvCxnSpPr/>
            <p:nvPr/>
          </p:nvCxnSpPr>
          <p:spPr>
            <a:xfrm>
              <a:off x="5857884" y="3214269"/>
              <a:ext cx="714380" cy="1588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กลุ่ม 16"/>
          <p:cNvGrpSpPr/>
          <p:nvPr/>
        </p:nvGrpSpPr>
        <p:grpSpPr>
          <a:xfrm>
            <a:off x="571472" y="3929066"/>
            <a:ext cx="6325110" cy="2557596"/>
            <a:chOff x="571472" y="4071372"/>
            <a:chExt cx="6325110" cy="2343282"/>
          </a:xfrm>
        </p:grpSpPr>
        <p:sp>
          <p:nvSpPr>
            <p:cNvPr id="10" name="สี่เหลี่ยมผืนผ้า 9"/>
            <p:cNvSpPr/>
            <p:nvPr/>
          </p:nvSpPr>
          <p:spPr>
            <a:xfrm>
              <a:off x="571472" y="4071372"/>
              <a:ext cx="5286412" cy="714380"/>
            </a:xfrm>
            <a:prstGeom prst="rect">
              <a:avLst/>
            </a:prstGeom>
            <a:solidFill>
              <a:srgbClr val="8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/>
                <a:t>มาตรฐานการ</a:t>
              </a:r>
              <a:r>
                <a:rPr lang="th-TH" sz="2400" b="1" dirty="0" smtClean="0"/>
                <a:t>อาชีวศึกษา </a:t>
              </a:r>
              <a:r>
                <a:rPr lang="th-TH" sz="2400" b="1" dirty="0" err="1" smtClean="0"/>
                <a:t>ปวช.</a:t>
              </a:r>
              <a:r>
                <a:rPr lang="th-TH" sz="2400" b="1" dirty="0" smtClean="0"/>
                <a:t> </a:t>
              </a:r>
              <a:r>
                <a:rPr lang="th-TH" sz="2400" b="1" dirty="0" smtClean="0"/>
                <a:t>และ </a:t>
              </a:r>
              <a:r>
                <a:rPr lang="th-TH" sz="2400" b="1" dirty="0" err="1" smtClean="0"/>
                <a:t>ปวส.</a:t>
              </a:r>
              <a:r>
                <a:rPr lang="th-TH" sz="2400" b="1" dirty="0" smtClean="0"/>
                <a:t> </a:t>
              </a:r>
              <a:r>
                <a:rPr lang="th-TH" sz="2400" b="1" dirty="0" smtClean="0"/>
                <a:t>พ.ศ. </a:t>
              </a:r>
              <a:r>
                <a:rPr lang="en-US" sz="2400" b="1" dirty="0" smtClean="0"/>
                <a:t>2559</a:t>
              </a:r>
              <a:endParaRPr lang="th-TH" sz="2400" b="1" dirty="0"/>
            </a:p>
          </p:txBody>
        </p:sp>
        <p:sp>
          <p:nvSpPr>
            <p:cNvPr id="11" name="สี่เหลี่ยมผืนผ้า 10"/>
            <p:cNvSpPr/>
            <p:nvPr/>
          </p:nvSpPr>
          <p:spPr>
            <a:xfrm>
              <a:off x="571472" y="5143511"/>
              <a:ext cx="5286412" cy="1271143"/>
            </a:xfrm>
            <a:prstGeom prst="rect">
              <a:avLst/>
            </a:prstGeom>
            <a:solidFill>
              <a:srgbClr val="006666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/>
                <a:t>หลักเกณฑ์และแนวปฏิบัติเกี่ยวกับการประกันคุณภาพภายในการ</a:t>
              </a:r>
              <a:r>
                <a:rPr lang="th-TH" sz="2400" b="1" dirty="0" smtClean="0"/>
                <a:t>อาชีวศึกษาระดับ </a:t>
              </a:r>
              <a:r>
                <a:rPr lang="th-TH" sz="2400" b="1" dirty="0" err="1" smtClean="0"/>
                <a:t>ปวช.</a:t>
              </a:r>
              <a:r>
                <a:rPr lang="th-TH" sz="2400" b="1" dirty="0" smtClean="0"/>
                <a:t>และ</a:t>
              </a:r>
              <a:r>
                <a:rPr lang="th-TH" sz="2400" b="1" dirty="0" err="1" smtClean="0"/>
                <a:t>ปวส.</a:t>
              </a:r>
              <a:r>
                <a:rPr lang="th-TH" sz="2400" b="1" dirty="0" smtClean="0"/>
                <a:t> </a:t>
              </a:r>
              <a:r>
                <a:rPr lang="th-TH" sz="2400" b="1" dirty="0" smtClean="0"/>
                <a:t>พ.ศ. </a:t>
              </a:r>
              <a:r>
                <a:rPr lang="en-US" sz="2400" b="1" dirty="0" smtClean="0"/>
                <a:t>2559</a:t>
              </a:r>
              <a:endParaRPr lang="th-TH" sz="2400" b="1" dirty="0"/>
            </a:p>
          </p:txBody>
        </p:sp>
        <p:cxnSp>
          <p:nvCxnSpPr>
            <p:cNvPr id="25" name="ลูกศรเชื่อมต่อแบบตรง 24"/>
            <p:cNvCxnSpPr>
              <a:stCxn id="10" idx="3"/>
              <a:endCxn id="16" idx="1"/>
            </p:cNvCxnSpPr>
            <p:nvPr/>
          </p:nvCxnSpPr>
          <p:spPr>
            <a:xfrm>
              <a:off x="5857884" y="4428562"/>
              <a:ext cx="1038698" cy="15026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ลูกศรเชื่อมต่อแบบตรง 25"/>
            <p:cNvCxnSpPr/>
            <p:nvPr/>
          </p:nvCxnSpPr>
          <p:spPr>
            <a:xfrm>
              <a:off x="5929322" y="5643008"/>
              <a:ext cx="785818" cy="570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ลูกศรเชื่อมต่อแบบตรง 28"/>
            <p:cNvCxnSpPr/>
            <p:nvPr/>
          </p:nvCxnSpPr>
          <p:spPr>
            <a:xfrm>
              <a:off x="3203848" y="4714314"/>
              <a:ext cx="0" cy="442878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ตัวยึดท้ายกระดา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18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214282" y="0"/>
            <a:ext cx="8607330" cy="2160240"/>
          </a:xfrm>
          <a:prstGeom prst="roundRect">
            <a:avLst/>
          </a:prstGeom>
          <a:solidFill>
            <a:srgbClr val="660066"/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ประกาศกระทรวงศึกษาธิการ</a:t>
            </a:r>
          </a:p>
          <a:p>
            <a:pPr algn="ctr"/>
            <a:r>
              <a:rPr lang="th-TH" sz="3200" b="1" dirty="0" smtClean="0">
                <a:cs typeface="+mj-cs"/>
              </a:rPr>
              <a:t>เรื่อง ให้ใช้มาตรฐานการอาชีวศึกษาระดับปริญญา พ.ศ. 2558</a:t>
            </a:r>
          </a:p>
          <a:p>
            <a:pPr algn="ctr"/>
            <a:r>
              <a:rPr lang="th-TH" sz="3200" b="1" dirty="0" smtClean="0">
                <a:cs typeface="+mj-cs"/>
              </a:rPr>
              <a:t>เพื่อการประกันคุณภาพภายในของสถาบันการอาชีวศึกษา </a:t>
            </a:r>
          </a:p>
          <a:p>
            <a:pPr algn="ctr"/>
            <a:r>
              <a:rPr lang="th-TH" sz="3200" b="1" dirty="0" smtClean="0">
                <a:cs typeface="+mj-cs"/>
              </a:rPr>
              <a:t>ลงวันที่  24  เมษายน  พ.ศ. 2558</a:t>
            </a:r>
            <a:endParaRPr lang="th-TH" sz="3200" b="1" dirty="0">
              <a:cs typeface="+mj-cs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14282" y="2285992"/>
            <a:ext cx="8643998" cy="7143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cs typeface="+mj-cs"/>
              </a:rPr>
              <a:t> </a:t>
            </a:r>
            <a:r>
              <a:rPr lang="th-TH" sz="3200" b="1" dirty="0" smtClean="0">
                <a:latin typeface="Tahoma" pitchFamily="34" charset="0"/>
                <a:ea typeface="Tahoma" pitchFamily="34" charset="0"/>
                <a:cs typeface="+mj-cs"/>
              </a:rPr>
              <a:t>หลักการในการใช้</a:t>
            </a:r>
            <a:r>
              <a:rPr lang="th-TH" sz="3200" b="1" dirty="0" smtClean="0">
                <a:cs typeface="+mj-cs"/>
              </a:rPr>
              <a:t>มาตรฐานการอาชีวศึกษาระดับปริญญา พ.ศ. 2558</a:t>
            </a:r>
            <a:endParaRPr lang="th-TH" sz="3200" b="1" dirty="0">
              <a:cs typeface="+mj-cs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14282" y="3071810"/>
            <a:ext cx="8643998" cy="10001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cs typeface="+mj-cs"/>
              </a:rPr>
              <a:t>มาตรฐานการอาชีวศึกษาระดับปริญญา พ.ศ. 2558</a:t>
            </a:r>
          </a:p>
          <a:p>
            <a:pPr algn="ctr"/>
            <a:r>
              <a:rPr lang="th-TH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มาตรฐาน 12  ตัวบ่งชี้ </a:t>
            </a:r>
            <a:r>
              <a:rPr lang="en-US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30 </a:t>
            </a:r>
            <a:r>
              <a:rPr lang="th-TH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ตัวชี้วัดความสำเร็จ</a:t>
            </a:r>
            <a:endParaRPr lang="th-TH" sz="24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 dirty="0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19</a:t>
            </a:fld>
            <a:endParaRPr lang="th-TH"/>
          </a:p>
        </p:txBody>
      </p:sp>
      <p:sp>
        <p:nvSpPr>
          <p:cNvPr id="11" name="สี่เหลี่ยมผืนผ้ามุมมน 3"/>
          <p:cNvSpPr/>
          <p:nvPr/>
        </p:nvSpPr>
        <p:spPr>
          <a:xfrm>
            <a:off x="214282" y="4143380"/>
            <a:ext cx="8643998" cy="1285884"/>
          </a:xfrm>
          <a:prstGeom prst="roundRect">
            <a:avLst/>
          </a:prstGeom>
          <a:solidFill>
            <a:srgbClr val="800000"/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 smtClean="0">
                <a:cs typeface="+mj-cs"/>
              </a:rPr>
              <a:t>ประกาศหลักเกณฑ์และแนวปฏิบัติเกี่ยวกับการประกันคุณภาพภายใน</a:t>
            </a:r>
          </a:p>
          <a:p>
            <a:pPr algn="ctr"/>
            <a:r>
              <a:rPr lang="th-TH" sz="3000" b="1" dirty="0" smtClean="0">
                <a:cs typeface="+mj-cs"/>
              </a:rPr>
              <a:t>การอาชีวศึกษาระดับปริญญา พ.ศ. 2558 ลงวันที่  22  กรกฎาคม พ.ศ. 2558</a:t>
            </a:r>
            <a:endParaRPr lang="th-TH" sz="3000" b="1" dirty="0">
              <a:cs typeface="+mj-cs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14282" y="5643578"/>
            <a:ext cx="8643998" cy="92869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cs typeface="+mj-cs"/>
              </a:rPr>
              <a:t>เกณฑ์การดำเนินการตามมาตรฐานการอาชีวศึกษาระดับปริญญา พ.ศ. 2558 </a:t>
            </a:r>
          </a:p>
          <a:p>
            <a:pPr algn="ctr"/>
            <a:r>
              <a:rPr lang="th-TH" b="1" dirty="0" smtClean="0">
                <a:cs typeface="+mj-cs"/>
              </a:rPr>
              <a:t>จำนวน 30 ตัวชี้วัดความสำเร็จ (หลักเกณฑ์ </a:t>
            </a:r>
            <a:r>
              <a:rPr lang="en-US" b="1" dirty="0" smtClean="0">
                <a:cs typeface="+mj-cs"/>
              </a:rPr>
              <a:t>5 </a:t>
            </a:r>
            <a:r>
              <a:rPr lang="th-TH" b="1" dirty="0" smtClean="0">
                <a:cs typeface="+mj-cs"/>
              </a:rPr>
              <a:t>ข้อ แนวปฏิบัติ </a:t>
            </a:r>
            <a:r>
              <a:rPr lang="en-US" b="1" dirty="0" smtClean="0">
                <a:cs typeface="+mj-cs"/>
              </a:rPr>
              <a:t>9 </a:t>
            </a:r>
            <a:r>
              <a:rPr lang="th-TH" b="1" dirty="0" smtClean="0">
                <a:cs typeface="+mj-cs"/>
              </a:rPr>
              <a:t>ข้อ)</a:t>
            </a:r>
            <a:endParaRPr lang="th-TH" b="1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มุมมน 2"/>
          <p:cNvSpPr/>
          <p:nvPr/>
        </p:nvSpPr>
        <p:spPr>
          <a:xfrm>
            <a:off x="214282" y="0"/>
            <a:ext cx="8572560" cy="1571636"/>
          </a:xfrm>
          <a:prstGeom prst="roundRect">
            <a:avLst/>
          </a:prstGeom>
          <a:solidFill>
            <a:srgbClr val="00206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cs typeface="Tahoma" pitchFamily="34" charset="0"/>
              </a:rPr>
              <a:t>          มาตรฐานการอาชีวศึกษา</a:t>
            </a:r>
          </a:p>
          <a:p>
            <a:pPr algn="ctr"/>
            <a:r>
              <a:rPr lang="th-TH" sz="3600" b="1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cs typeface="Tahoma" pitchFamily="34" charset="0"/>
              </a:rPr>
              <a:t>          ระดับปริญญา</a:t>
            </a:r>
            <a:endParaRPr lang="th-TH" sz="3600" b="1" dirty="0">
              <a:solidFill>
                <a:schemeClr val="bg1">
                  <a:lumMod val="9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แผนผังลำดับงาน: กระบวนการ 4"/>
          <p:cNvSpPr/>
          <p:nvPr/>
        </p:nvSpPr>
        <p:spPr>
          <a:xfrm>
            <a:off x="214314" y="4929198"/>
            <a:ext cx="4929190" cy="17145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0" y="5786454"/>
            <a:ext cx="9144000" cy="892552"/>
          </a:xfrm>
          <a:prstGeom prst="rect">
            <a:avLst/>
          </a:prstGeom>
          <a:solidFill>
            <a:srgbClr val="6600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สถาบันการอาชีวศึกษาภาคกลาง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สำนักงานคณะกรรมการการอาชีวศึกษา  กระทรวงศึกษาธิการ</a:t>
            </a:r>
            <a:endParaRPr lang="th-TH" sz="2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รูปภาพ 6" descr="Peop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286124"/>
            <a:ext cx="8643998" cy="2428892"/>
          </a:xfrm>
          <a:prstGeom prst="rect">
            <a:avLst/>
          </a:prstGeom>
        </p:spPr>
      </p:pic>
      <p:sp>
        <p:nvSpPr>
          <p:cNvPr id="4" name="สี่เหลี่ยมมุมมน 3"/>
          <p:cNvSpPr/>
          <p:nvPr/>
        </p:nvSpPr>
        <p:spPr>
          <a:xfrm>
            <a:off x="214282" y="1643050"/>
            <a:ext cx="8643998" cy="1857388"/>
          </a:xfrm>
          <a:prstGeom prst="roundRect">
            <a:avLst/>
          </a:prstGeom>
          <a:solidFill>
            <a:srgbClr val="0033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หลักเกณฑ์และแนวปฏิบัติ</a:t>
            </a:r>
          </a:p>
          <a:p>
            <a:pPr algn="ctr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เกี่ยวกับการประกันคุณภาพภายในการอาชีวศึกษา</a:t>
            </a:r>
          </a:p>
          <a:p>
            <a:pPr algn="ctr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ระดับปริญญา พ.ศ. 2558</a:t>
            </a:r>
            <a:endParaRPr lang="th-TH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" name="รูปภาพ 7" descr="สอศ.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14290"/>
            <a:ext cx="1357322" cy="1285884"/>
          </a:xfrm>
          <a:prstGeom prst="rect">
            <a:avLst/>
          </a:prstGeom>
        </p:spPr>
      </p:pic>
      <p:sp>
        <p:nvSpPr>
          <p:cNvPr id="11" name="ตัวยึดท้ายกระดา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14282" y="214290"/>
            <a:ext cx="8715436" cy="7143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มาตรฐานการอาชีวศึกษาระดับปริญญา พ.ศ.</a:t>
            </a:r>
            <a:r>
              <a:rPr lang="en-US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2558</a:t>
            </a:r>
            <a:endParaRPr lang="th-TH" b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071546"/>
            <a:ext cx="8715436" cy="954107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Tahoma" pitchFamily="34" charset="0"/>
                <a:cs typeface="Tahoma" pitchFamily="34" charset="0"/>
              </a:rPr>
              <a:t>  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ประกอบด้วย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3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มาตรฐาน </a:t>
            </a:r>
            <a:endParaRPr lang="en-US" b="1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thaiDist"/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                   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12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ตัวบ่งชี้ </a:t>
            </a:r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30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</a:t>
            </a:r>
            <a:endParaRPr lang="th-TH" dirty="0" smtClean="0">
              <a:solidFill>
                <a:schemeClr val="bg1">
                  <a:lumMod val="9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ตัวยึดท้ายกระดา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20</a:t>
            </a:fld>
            <a:endParaRPr lang="th-TH"/>
          </a:p>
        </p:txBody>
      </p:sp>
      <p:sp>
        <p:nvSpPr>
          <p:cNvPr id="8" name="TextBox 7"/>
          <p:cNvSpPr txBox="1"/>
          <p:nvPr/>
        </p:nvSpPr>
        <p:spPr>
          <a:xfrm>
            <a:off x="214282" y="2857496"/>
            <a:ext cx="8715436" cy="954107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Tahoma" pitchFamily="34" charset="0"/>
                <a:cs typeface="Tahoma" pitchFamily="34" charset="0"/>
              </a:rPr>
              <a:t>  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1.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มาตรฐานด้านคุณภาพบัณฑิตสายเทคโนโลยีฯ</a:t>
            </a:r>
            <a:endParaRPr lang="en-US" b="1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thaiDist"/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   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มี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3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ตัวบ่งชี้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7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</a:t>
            </a:r>
            <a:endParaRPr lang="th-TH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4000504"/>
            <a:ext cx="8715436" cy="954107"/>
          </a:xfrm>
          <a:prstGeom prst="rect">
            <a:avLst/>
          </a:prstGeom>
          <a:solidFill>
            <a:srgbClr val="660066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Tahoma" pitchFamily="34" charset="0"/>
                <a:cs typeface="Tahoma" pitchFamily="34" charset="0"/>
              </a:rPr>
              <a:t>  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2.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มาตรฐานด้านการบริหารจัดการอาชีวศึกษาฯ</a:t>
            </a:r>
            <a:endParaRPr lang="en-US" b="1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thaiDist"/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   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มี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7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ตัวบ่งชี้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11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</a:t>
            </a:r>
            <a:endParaRPr lang="th-TH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5143512"/>
            <a:ext cx="8715436" cy="138499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itchFamily="34" charset="0"/>
                <a:cs typeface="Tahoma" pitchFamily="34" charset="0"/>
              </a:rPr>
              <a:t>  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3.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มาตรฐานด้านการสร้างและพัฒนาสังคม</a:t>
            </a:r>
          </a:p>
          <a:p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   ฐานความรู้ และสังคมแห่งการเรียนรู้</a:t>
            </a:r>
            <a:endParaRPr lang="en-US" b="1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thaiDist"/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  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มี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ตัวบ่งชี้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12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</a:t>
            </a:r>
            <a:endParaRPr lang="th-TH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ลูกศรลง 10"/>
          <p:cNvSpPr/>
          <p:nvPr/>
        </p:nvSpPr>
        <p:spPr>
          <a:xfrm>
            <a:off x="3428992" y="2143116"/>
            <a:ext cx="2071702" cy="642942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0" y="2071678"/>
            <a:ext cx="9001156" cy="2786082"/>
          </a:xfrm>
          <a:prstGeom prst="roundRect">
            <a:avLst/>
          </a:prstGeom>
          <a:solidFill>
            <a:srgbClr val="00FF99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กำหนดมาตรฐานการศึกษา(ระดับปริญญา)ของสถาบัน/สถานศึกษา</a:t>
            </a:r>
          </a:p>
          <a:p>
            <a:pPr marL="514350" indent="-514350">
              <a:buAutoNum type="arabicPeriod"/>
            </a:pPr>
            <a:r>
              <a:rPr lang="th-TH" sz="2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จัดทำแผนพัฒนาการจัดการศึกษาของสถาบัน/สถานศึกษา(ที่มุ่งพัฒนาตาม </a:t>
            </a:r>
            <a:r>
              <a:rPr lang="en-US" sz="2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2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20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>
              <a:buAutoNum type="arabicPeriod"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ดำเนินงานตามแผนพัฒนา (ตามโครงการ/กิจกรรมต่างๆตาม 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marL="514350" indent="-514350">
              <a:buAutoNum type="arabicPeriod"/>
            </a:pPr>
            <a:r>
              <a:rPr lang="th-TH" sz="2000" b="1" dirty="0" smtClean="0">
                <a:solidFill>
                  <a:srgbClr val="0033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จัดให้มีการติดตามตรวจสอบคุณภาพการศึกษา (ตาม </a:t>
            </a:r>
            <a:r>
              <a:rPr lang="en-US" sz="2000" b="1" dirty="0" smtClean="0">
                <a:solidFill>
                  <a:srgbClr val="0033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2000" b="1" dirty="0" smtClean="0">
                <a:solidFill>
                  <a:srgbClr val="0033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marL="514350" indent="-514350">
              <a:buAutoNum type="arabicPeriod"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จัดให้มีการประเมินคุณภาพภายในตามมาตรฐาน (ระดับปริญญาตาม 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marL="514350" indent="-514350">
              <a:buAutoNum type="arabicPeriod"/>
            </a:pPr>
            <a:r>
              <a:rPr lang="th-TH" sz="2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จัดทำรายงานประจำปี (รายงานการประเมินตนเอง </a:t>
            </a:r>
            <a:r>
              <a:rPr lang="en-US" sz="2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SAR</a:t>
            </a:r>
            <a:r>
              <a:rPr lang="th-TH" sz="2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marL="514350" indent="-514350">
              <a:buAutoNum type="arabicPeriod"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จัดให้มีการพัฒนาคุณภาพอย่างต่อเนื่อง</a:t>
            </a:r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0" y="404664"/>
            <a:ext cx="9071992" cy="1524138"/>
          </a:xfrm>
          <a:prstGeom prst="roundRect">
            <a:avLst/>
          </a:prstGeom>
          <a:solidFill>
            <a:srgbClr val="006600"/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การจัดระบบประกันคุณภาพภายในของสถานศึกษา</a:t>
            </a: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เพื่อการประเมินคุณภาพภายในตามมาตรฐานการอาชีวศึกษา</a:t>
            </a: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ระดับปริญญา พ.ศ.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2558</a:t>
            </a:r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21</a:t>
            </a:fld>
            <a:endParaRPr lang="th-TH"/>
          </a:p>
        </p:txBody>
      </p:sp>
      <p:pic>
        <p:nvPicPr>
          <p:cNvPr id="11" name="รูปภาพ 10" descr="BCKLC1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5000636"/>
            <a:ext cx="2143116" cy="1550783"/>
          </a:xfrm>
          <a:prstGeom prst="rect">
            <a:avLst/>
          </a:prstGeom>
        </p:spPr>
      </p:pic>
      <p:pic>
        <p:nvPicPr>
          <p:cNvPr id="12" name="รูปภาพ 11" descr="TBLTAL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5000636"/>
            <a:ext cx="3318410" cy="142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77660"/>
            <a:ext cx="8229600" cy="819092"/>
          </a:xfrm>
          <a:solidFill>
            <a:srgbClr val="EFF412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/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ปัจจัยและระดับขั้นสู่ความสำเร็จ</a:t>
            </a:r>
          </a:p>
        </p:txBody>
      </p:sp>
      <p:sp>
        <p:nvSpPr>
          <p:cNvPr id="23" name="ตัวยึดท้ายกระดาษ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22</a:t>
            </a:fld>
            <a:endParaRPr lang="th-TH"/>
          </a:p>
        </p:txBody>
      </p:sp>
      <p:sp>
        <p:nvSpPr>
          <p:cNvPr id="8" name="วงรี 7"/>
          <p:cNvSpPr/>
          <p:nvPr/>
        </p:nvSpPr>
        <p:spPr>
          <a:xfrm>
            <a:off x="214282" y="5116513"/>
            <a:ext cx="1428781" cy="1170007"/>
          </a:xfrm>
          <a:prstGeom prst="ellipse">
            <a:avLst/>
          </a:prstGeom>
          <a:solidFill>
            <a:srgbClr val="0033C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มีความรู้</a:t>
            </a:r>
          </a:p>
        </p:txBody>
      </p:sp>
      <p:grpSp>
        <p:nvGrpSpPr>
          <p:cNvPr id="2" name="กลุ่ม 36"/>
          <p:cNvGrpSpPr>
            <a:grpSpLocks/>
          </p:cNvGrpSpPr>
          <p:nvPr/>
        </p:nvGrpSpPr>
        <p:grpSpPr bwMode="auto">
          <a:xfrm>
            <a:off x="1643063" y="4402138"/>
            <a:ext cx="2214562" cy="1285875"/>
            <a:chOff x="1643042" y="4786322"/>
            <a:chExt cx="2214578" cy="1285884"/>
          </a:xfrm>
        </p:grpSpPr>
        <p:sp>
          <p:nvSpPr>
            <p:cNvPr id="10" name="วงรี 9"/>
            <p:cNvSpPr/>
            <p:nvPr/>
          </p:nvSpPr>
          <p:spPr>
            <a:xfrm>
              <a:off x="1785918" y="4786322"/>
              <a:ext cx="2071702" cy="1285884"/>
            </a:xfrm>
            <a:prstGeom prst="ellipse">
              <a:avLst/>
            </a:prstGeom>
            <a:solidFill>
              <a:srgbClr val="800000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th-TH" sz="2400" b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มีความเข้าใจ</a:t>
              </a:r>
            </a:p>
          </p:txBody>
        </p:sp>
        <p:cxnSp>
          <p:nvCxnSpPr>
            <p:cNvPr id="11" name="ลูกศรเชื่อมต่อแบบตรง 10"/>
            <p:cNvCxnSpPr/>
            <p:nvPr/>
          </p:nvCxnSpPr>
          <p:spPr>
            <a:xfrm flipV="1">
              <a:off x="1643042" y="5715015"/>
              <a:ext cx="285752" cy="142876"/>
            </a:xfrm>
            <a:prstGeom prst="straightConnector1">
              <a:avLst/>
            </a:prstGeom>
            <a:ln>
              <a:solidFill>
                <a:schemeClr val="bg1">
                  <a:lumMod val="95000"/>
                </a:schemeClr>
              </a:solidFill>
              <a:tailEnd type="arrow"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</p:cxnSp>
      </p:grpSp>
      <p:grpSp>
        <p:nvGrpSpPr>
          <p:cNvPr id="3" name="กลุ่ม 37"/>
          <p:cNvGrpSpPr>
            <a:grpSpLocks/>
          </p:cNvGrpSpPr>
          <p:nvPr/>
        </p:nvGrpSpPr>
        <p:grpSpPr bwMode="auto">
          <a:xfrm>
            <a:off x="3829050" y="3802063"/>
            <a:ext cx="2028834" cy="1285875"/>
            <a:chOff x="1643042" y="4786322"/>
            <a:chExt cx="2295412" cy="1285884"/>
          </a:xfrm>
        </p:grpSpPr>
        <p:sp>
          <p:nvSpPr>
            <p:cNvPr id="13" name="วงรี 12"/>
            <p:cNvSpPr/>
            <p:nvPr/>
          </p:nvSpPr>
          <p:spPr>
            <a:xfrm>
              <a:off x="1786729" y="4786322"/>
              <a:ext cx="2151725" cy="1285884"/>
            </a:xfrm>
            <a:prstGeom prst="ellipse">
              <a:avLst/>
            </a:prstGeom>
            <a:solidFill>
              <a:srgbClr val="0066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th-TH" sz="2400" b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มีความตระหนัก</a:t>
              </a:r>
            </a:p>
          </p:txBody>
        </p:sp>
        <p:cxnSp>
          <p:nvCxnSpPr>
            <p:cNvPr id="14" name="ลูกศรเชื่อมต่อแบบตรง 13"/>
            <p:cNvCxnSpPr/>
            <p:nvPr/>
          </p:nvCxnSpPr>
          <p:spPr>
            <a:xfrm flipV="1">
              <a:off x="1643042" y="5715015"/>
              <a:ext cx="285579" cy="142876"/>
            </a:xfrm>
            <a:prstGeom prst="straightConnector1">
              <a:avLst/>
            </a:prstGeom>
            <a:ln>
              <a:solidFill>
                <a:schemeClr val="bg1">
                  <a:lumMod val="95000"/>
                </a:schemeClr>
              </a:solidFill>
              <a:tailEnd type="arrow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</p:cxnSp>
      </p:grpSp>
      <p:grpSp>
        <p:nvGrpSpPr>
          <p:cNvPr id="4" name="กลุ่ม 40"/>
          <p:cNvGrpSpPr>
            <a:grpSpLocks/>
          </p:cNvGrpSpPr>
          <p:nvPr/>
        </p:nvGrpSpPr>
        <p:grpSpPr bwMode="auto">
          <a:xfrm>
            <a:off x="5635626" y="2901951"/>
            <a:ext cx="2151084" cy="1312868"/>
            <a:chOff x="1786298" y="4786322"/>
            <a:chExt cx="2071322" cy="1312877"/>
          </a:xfrm>
        </p:grpSpPr>
        <p:sp>
          <p:nvSpPr>
            <p:cNvPr id="16" name="วงรี 15"/>
            <p:cNvSpPr/>
            <p:nvPr/>
          </p:nvSpPr>
          <p:spPr>
            <a:xfrm>
              <a:off x="1786298" y="4786322"/>
              <a:ext cx="2071322" cy="1285884"/>
            </a:xfrm>
            <a:prstGeom prst="ellipse">
              <a:avLst/>
            </a:prstGeom>
            <a:solidFill>
              <a:srgbClr val="0033CC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th-TH" sz="2400" b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มีความพยายาม</a:t>
              </a:r>
            </a:p>
          </p:txBody>
        </p:sp>
        <p:cxnSp>
          <p:nvCxnSpPr>
            <p:cNvPr id="17" name="ลูกศรเชื่อมต่อแบบตรง 16"/>
            <p:cNvCxnSpPr/>
            <p:nvPr/>
          </p:nvCxnSpPr>
          <p:spPr>
            <a:xfrm flipV="1">
              <a:off x="1963272" y="5956323"/>
              <a:ext cx="286513" cy="142876"/>
            </a:xfrm>
            <a:prstGeom prst="straightConnector1">
              <a:avLst/>
            </a:prstGeom>
            <a:ln>
              <a:solidFill>
                <a:schemeClr val="bg1">
                  <a:lumMod val="95000"/>
                </a:schemeClr>
              </a:solidFill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5" name="กลุ่ม 51"/>
          <p:cNvGrpSpPr>
            <a:grpSpLocks/>
          </p:cNvGrpSpPr>
          <p:nvPr/>
        </p:nvGrpSpPr>
        <p:grpSpPr bwMode="auto">
          <a:xfrm>
            <a:off x="6643702" y="1428736"/>
            <a:ext cx="2500298" cy="1551977"/>
            <a:chOff x="934082" y="4564567"/>
            <a:chExt cx="2923540" cy="1501872"/>
          </a:xfrm>
        </p:grpSpPr>
        <p:sp>
          <p:nvSpPr>
            <p:cNvPr id="19" name="วงรี 18"/>
            <p:cNvSpPr/>
            <p:nvPr/>
          </p:nvSpPr>
          <p:spPr>
            <a:xfrm>
              <a:off x="934082" y="4564567"/>
              <a:ext cx="2923540" cy="1285839"/>
            </a:xfrm>
            <a:prstGeom prst="ellipse">
              <a:avLst/>
            </a:prstGeom>
            <a:solidFill>
              <a:srgbClr val="D60093"/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th-TH" sz="2400" b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ประสบความสำเร็จ</a:t>
              </a:r>
            </a:p>
          </p:txBody>
        </p:sp>
        <p:cxnSp>
          <p:nvCxnSpPr>
            <p:cNvPr id="20" name="ลูกศรเชื่อมต่อแบบตรง 19"/>
            <p:cNvCxnSpPr>
              <a:stCxn id="16" idx="7"/>
            </p:cNvCxnSpPr>
            <p:nvPr/>
          </p:nvCxnSpPr>
          <p:spPr>
            <a:xfrm rot="5400000" flipH="1" flipV="1">
              <a:off x="1848481" y="5894937"/>
              <a:ext cx="225251" cy="117753"/>
            </a:xfrm>
            <a:prstGeom prst="straightConnector1">
              <a:avLst/>
            </a:prstGeom>
            <a:ln w="38100">
              <a:solidFill>
                <a:schemeClr val="bg1">
                  <a:lumMod val="9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2571736" y="5925941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ร่วมคิด  ร่วมทำ  ร่วมประเมิน  ร่วมพัฒนา</a:t>
            </a:r>
            <a:endParaRPr lang="th-TH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แผนผังลำดับงาน: กระบวนการ 20"/>
          <p:cNvSpPr/>
          <p:nvPr/>
        </p:nvSpPr>
        <p:spPr>
          <a:xfrm>
            <a:off x="0" y="6572272"/>
            <a:ext cx="2000232" cy="285728"/>
          </a:xfrm>
          <a:prstGeom prst="flowChartProcess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>
          <a:xfrm>
            <a:off x="500034" y="1357298"/>
            <a:ext cx="5572164" cy="819092"/>
          </a:xfrm>
          <a:prstGeom prst="rect">
            <a:avLst/>
          </a:prstGeom>
          <a:solidFill>
            <a:srgbClr val="C000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การประกันคุณภาพ</a:t>
            </a:r>
          </a:p>
        </p:txBody>
      </p:sp>
      <p:pic>
        <p:nvPicPr>
          <p:cNvPr id="26" name="รูปภาพ 25" descr="BCKMN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357430"/>
            <a:ext cx="3429024" cy="18573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503619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8" grpId="0" build="allAtOnce" animBg="1"/>
      <p:bldP spid="18" grpId="0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787188"/>
              </p:ext>
            </p:extLst>
          </p:nvPr>
        </p:nvGraphicFramePr>
        <p:xfrm>
          <a:off x="1357290" y="2643182"/>
          <a:ext cx="7322585" cy="295232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643206"/>
                <a:gridCol w="1780856"/>
                <a:gridCol w="2898523"/>
              </a:tblGrid>
              <a:tr h="738082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มาตรฐาน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ตัวบ่งชี้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ตัวชี้วัดความสำเร็จที่</a:t>
                      </a:r>
                      <a:endParaRPr lang="th-TH" sz="22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</a:tr>
              <a:tr h="738082">
                <a:tc rowSpan="3">
                  <a:txBody>
                    <a:bodyPr/>
                    <a:lstStyle/>
                    <a:p>
                      <a:pPr algn="ctr"/>
                      <a:r>
                        <a:rPr lang="th-TH" sz="2400" b="1" u="sng" dirty="0" smtClean="0">
                          <a:solidFill>
                            <a:srgbClr val="C00000"/>
                          </a:solidFill>
                          <a:latin typeface="Tahoma" pitchFamily="34" charset="0"/>
                          <a:cs typeface="Tahoma" pitchFamily="34" charset="0"/>
                        </a:rPr>
                        <a:t>มาตรฐานที่</a:t>
                      </a:r>
                      <a:r>
                        <a:rPr lang="th-TH" sz="2400" b="1" u="sng" baseline="0" dirty="0" smtClean="0">
                          <a:solidFill>
                            <a:srgbClr val="C00000"/>
                          </a:solidFill>
                          <a:latin typeface="Tahoma" pitchFamily="34" charset="0"/>
                          <a:cs typeface="Tahoma" pitchFamily="34" charset="0"/>
                        </a:rPr>
                        <a:t> 1</a:t>
                      </a:r>
                    </a:p>
                    <a:p>
                      <a:pPr algn="ctr"/>
                      <a:r>
                        <a:rPr lang="th-TH" sz="2400" b="0" baseline="0" dirty="0" smtClean="0">
                          <a:latin typeface="Tahoma" pitchFamily="34" charset="0"/>
                          <a:cs typeface="Tahoma" pitchFamily="34" charset="0"/>
                        </a:rPr>
                        <a:t>คุณภาพบัณฑิต</a:t>
                      </a:r>
                    </a:p>
                    <a:p>
                      <a:pPr algn="ctr"/>
                      <a:r>
                        <a:rPr lang="th-TH" sz="2400" b="0" baseline="0" dirty="0" smtClean="0">
                          <a:latin typeface="Tahoma" pitchFamily="34" charset="0"/>
                          <a:cs typeface="Tahoma" pitchFamily="34" charset="0"/>
                        </a:rPr>
                        <a:t>สายเทคโนโลยีหรือสายปฏิบัติการ</a:t>
                      </a:r>
                      <a:endParaRPr lang="th-TH" sz="2400" b="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ตัวบ่งชี้ (1)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23  26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</a:tr>
              <a:tr h="738082">
                <a:tc vMerge="1">
                  <a:txBody>
                    <a:bodyPr/>
                    <a:lstStyle/>
                    <a:p>
                      <a:pPr algn="ctr"/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ตัวบ่งชี้ (2)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24  27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8082">
                <a:tc vMerge="1">
                  <a:txBody>
                    <a:bodyPr/>
                    <a:lstStyle/>
                    <a:p>
                      <a:pPr algn="ctr"/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ตัวบ่งชี้ (3)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20  25  28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สี่เหลี่ยมมุมมน 7"/>
          <p:cNvSpPr/>
          <p:nvPr/>
        </p:nvSpPr>
        <p:spPr>
          <a:xfrm>
            <a:off x="1357290" y="571480"/>
            <a:ext cx="7358114" cy="1584176"/>
          </a:xfrm>
          <a:prstGeom prst="roundRect">
            <a:avLst/>
          </a:prstGeom>
          <a:solidFill>
            <a:srgbClr val="003366"/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เกณฑ์การดำเนินการ</a:t>
            </a:r>
          </a:p>
          <a:p>
            <a:pPr algn="ctr"/>
            <a:r>
              <a:rPr lang="th-TH" sz="2400" dirty="0" smtClean="0">
                <a:latin typeface="Tahoma" pitchFamily="34" charset="0"/>
                <a:cs typeface="Tahoma" pitchFamily="34" charset="0"/>
              </a:rPr>
              <a:t>ตามมาตรฐานการอาชีวศึกษาระดับปริญญา พ.ศ. 2558</a:t>
            </a:r>
          </a:p>
          <a:p>
            <a:pPr algn="ctr"/>
            <a:r>
              <a:rPr lang="th-TH" sz="2400" dirty="0" smtClean="0">
                <a:latin typeface="Tahoma" pitchFamily="34" charset="0"/>
                <a:cs typeface="Tahoma" pitchFamily="34" charset="0"/>
              </a:rPr>
              <a:t>จำนวน 30 ตัวชี้วัดความสำเร็จ</a:t>
            </a:r>
            <a:endParaRPr lang="th-TH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ตัวยึดท้ายกระดา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23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09048563"/>
              </p:ext>
            </p:extLst>
          </p:nvPr>
        </p:nvGraphicFramePr>
        <p:xfrm>
          <a:off x="357157" y="1643051"/>
          <a:ext cx="8358247" cy="5101303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429025"/>
                <a:gridCol w="2071702"/>
                <a:gridCol w="2857520"/>
              </a:tblGrid>
              <a:tr h="500065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มาตรฐาน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ตัวบ่งชี้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ตัวชี้วัดความสำเร็จที่</a:t>
                      </a:r>
                      <a:endParaRPr lang="th-TH" sz="22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800000"/>
                    </a:solidFill>
                  </a:tcPr>
                </a:tc>
              </a:tr>
              <a:tr h="539754">
                <a:tc>
                  <a:txBody>
                    <a:bodyPr/>
                    <a:lstStyle/>
                    <a:p>
                      <a:pPr algn="ctr"/>
                      <a:r>
                        <a:rPr lang="th-TH" sz="2400" b="1" u="sng" dirty="0" smtClean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มาตรฐานที่ 2</a:t>
                      </a:r>
                    </a:p>
                    <a:p>
                      <a:pPr algn="ctr"/>
                      <a:r>
                        <a:rPr lang="th-TH" sz="2400" b="1" dirty="0" smtClean="0">
                          <a:solidFill>
                            <a:srgbClr val="003399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ด้านการบริหารจัดการ</a:t>
                      </a:r>
                      <a:endParaRPr lang="th-TH" sz="2400" b="1" dirty="0">
                        <a:solidFill>
                          <a:srgbClr val="003399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</a:p>
                    <a:p>
                      <a:pPr algn="l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2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39754">
                <a:tc rowSpan="3">
                  <a:txBody>
                    <a:bodyPr/>
                    <a:lstStyle/>
                    <a:p>
                      <a:pPr algn="ctr"/>
                      <a:r>
                        <a:rPr lang="th-TH" sz="2400" b="1" u="sng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มาตรฐานที่ 2 ก</a:t>
                      </a:r>
                    </a:p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</a:t>
                      </a:r>
                      <a:r>
                        <a:rPr lang="th-TH" sz="2400" b="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ธรรมาภิ</a:t>
                      </a:r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บาลของการบริหารอาชีวศึกษา</a:t>
                      </a:r>
                    </a:p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ระดับปริญญา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ตัวบ่งชี้ (1)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39754">
                <a:tc vMerge="1">
                  <a:txBody>
                    <a:bodyPr/>
                    <a:lstStyle/>
                    <a:p>
                      <a:pPr algn="ctr"/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ตัวบ่งชี้ (2)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39754">
                <a:tc vMerge="1">
                  <a:txBody>
                    <a:bodyPr/>
                    <a:lstStyle/>
                    <a:p>
                      <a:pPr algn="ctr"/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ตัวบ่งชี้ (3)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39754">
                <a:tc rowSpan="4">
                  <a:txBody>
                    <a:bodyPr/>
                    <a:lstStyle/>
                    <a:p>
                      <a:pPr algn="ctr"/>
                      <a:r>
                        <a:rPr lang="th-TH" sz="2400" b="1" u="sng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มาตรฐานที่ 2 ข</a:t>
                      </a:r>
                    </a:p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</a:t>
                      </a:r>
                      <a:r>
                        <a:rPr lang="th-TH" sz="2400" b="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พันธ</a:t>
                      </a:r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กิจของการบริหารสถาบันการอาชีวศึกษา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ตัวบ่งชี้ (1)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39754">
                <a:tc vMerge="1">
                  <a:txBody>
                    <a:bodyPr/>
                    <a:lstStyle/>
                    <a:p>
                      <a:pPr algn="ctr"/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ตัวบ่งชี้ (2)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39754">
                <a:tc vMerge="1">
                  <a:txBody>
                    <a:bodyPr/>
                    <a:lstStyle/>
                    <a:p>
                      <a:pPr algn="ctr"/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ตัวบ่งชี้ (3)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9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39754">
                <a:tc vMerge="1">
                  <a:txBody>
                    <a:bodyPr/>
                    <a:lstStyle/>
                    <a:p>
                      <a:pPr algn="ctr"/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ตัวบ่งชี้ (4)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10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สี่เหลี่ยมมุมมน 7"/>
          <p:cNvSpPr/>
          <p:nvPr/>
        </p:nvSpPr>
        <p:spPr>
          <a:xfrm>
            <a:off x="357158" y="260648"/>
            <a:ext cx="8429684" cy="1343072"/>
          </a:xfrm>
          <a:prstGeom prst="roundRect">
            <a:avLst/>
          </a:prstGeom>
          <a:solidFill>
            <a:srgbClr val="003366"/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เกณฑ์การดำเนินการ</a:t>
            </a:r>
          </a:p>
          <a:p>
            <a:pPr algn="ctr"/>
            <a:r>
              <a:rPr lang="th-TH" sz="2400" dirty="0" smtClean="0">
                <a:latin typeface="Tahoma" pitchFamily="34" charset="0"/>
                <a:cs typeface="Tahoma" pitchFamily="34" charset="0"/>
              </a:rPr>
              <a:t>ตามมาตรฐานการอาชีวศึกษาระดับปริญญา พ.ศ. 2558</a:t>
            </a:r>
          </a:p>
          <a:p>
            <a:pPr algn="ctr"/>
            <a:r>
              <a:rPr lang="th-TH" sz="2400" dirty="0" smtClean="0">
                <a:latin typeface="Tahoma" pitchFamily="34" charset="0"/>
                <a:cs typeface="Tahoma" pitchFamily="34" charset="0"/>
              </a:rPr>
              <a:t>จำนวน 30 ตัวชี้วัดความสำเร็จ</a:t>
            </a:r>
            <a:endParaRPr lang="th-TH" sz="2400" dirty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54556113"/>
              </p:ext>
            </p:extLst>
          </p:nvPr>
        </p:nvGraphicFramePr>
        <p:xfrm>
          <a:off x="5929322" y="4572008"/>
          <a:ext cx="270096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193"/>
                <a:gridCol w="540193"/>
                <a:gridCol w="540193"/>
                <a:gridCol w="540193"/>
                <a:gridCol w="540193"/>
              </a:tblGrid>
              <a:tr h="446152">
                <a:tc>
                  <a:txBody>
                    <a:bodyPr/>
                    <a:lstStyle/>
                    <a:p>
                      <a:pPr algn="r"/>
                      <a:r>
                        <a:rPr lang="th-TH" sz="2400" b="0" i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  <a:endParaRPr lang="th-TH" sz="2400" b="0" i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0" i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</a:t>
                      </a:r>
                      <a:endParaRPr lang="th-TH" sz="2400" b="0" i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0" i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  <a:endParaRPr lang="th-TH" sz="2400" b="0" i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0" i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</a:t>
                      </a:r>
                      <a:endParaRPr lang="th-TH" sz="2400" b="0" i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0" i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</a:t>
                      </a:r>
                      <a:endParaRPr lang="th-TH" sz="2400" b="0" i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88037710"/>
              </p:ext>
            </p:extLst>
          </p:nvPr>
        </p:nvGraphicFramePr>
        <p:xfrm>
          <a:off x="5857884" y="4071942"/>
          <a:ext cx="270096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193"/>
                <a:gridCol w="540193"/>
                <a:gridCol w="540193"/>
                <a:gridCol w="540193"/>
                <a:gridCol w="540193"/>
              </a:tblGrid>
              <a:tr h="446152">
                <a:tc>
                  <a:txBody>
                    <a:bodyPr/>
                    <a:lstStyle/>
                    <a:p>
                      <a:pPr algn="r"/>
                      <a:r>
                        <a:rPr lang="th-TH" sz="2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57058113"/>
              </p:ext>
            </p:extLst>
          </p:nvPr>
        </p:nvGraphicFramePr>
        <p:xfrm>
          <a:off x="5857884" y="3571876"/>
          <a:ext cx="270096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193"/>
                <a:gridCol w="540193"/>
                <a:gridCol w="540193"/>
                <a:gridCol w="540193"/>
                <a:gridCol w="540193"/>
              </a:tblGrid>
              <a:tr h="446152">
                <a:tc>
                  <a:txBody>
                    <a:bodyPr/>
                    <a:lstStyle/>
                    <a:p>
                      <a:pPr algn="r"/>
                      <a:r>
                        <a:rPr lang="th-TH" sz="2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th-TH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th-TH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99461390"/>
              </p:ext>
            </p:extLst>
          </p:nvPr>
        </p:nvGraphicFramePr>
        <p:xfrm>
          <a:off x="5857884" y="3071810"/>
          <a:ext cx="270096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193"/>
                <a:gridCol w="540193"/>
                <a:gridCol w="540193"/>
                <a:gridCol w="540193"/>
                <a:gridCol w="540193"/>
              </a:tblGrid>
              <a:tr h="446152">
                <a:tc>
                  <a:txBody>
                    <a:bodyPr/>
                    <a:lstStyle/>
                    <a:p>
                      <a:pPr algn="r"/>
                      <a:r>
                        <a:rPr lang="th-TH" sz="2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th-TH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th-TH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th-TH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16577590"/>
              </p:ext>
            </p:extLst>
          </p:nvPr>
        </p:nvGraphicFramePr>
        <p:xfrm>
          <a:off x="5857884" y="5214950"/>
          <a:ext cx="270096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193"/>
                <a:gridCol w="540193"/>
                <a:gridCol w="540193"/>
                <a:gridCol w="540193"/>
                <a:gridCol w="540193"/>
              </a:tblGrid>
              <a:tr h="446152">
                <a:tc>
                  <a:txBody>
                    <a:bodyPr/>
                    <a:lstStyle/>
                    <a:p>
                      <a:pPr algn="r"/>
                      <a:r>
                        <a:rPr lang="th-TH" sz="2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22</a:t>
                      </a:r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th-TH" sz="24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th-TH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ตัวยึดหมายเลขภาพนิ่ง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24</a:t>
            </a:fld>
            <a:endParaRPr lang="th-TH"/>
          </a:p>
        </p:txBody>
      </p:sp>
      <p:sp>
        <p:nvSpPr>
          <p:cNvPr id="12" name="ตัวยึดท้ายกระดาษ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18882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9985603"/>
              </p:ext>
            </p:extLst>
          </p:nvPr>
        </p:nvGraphicFramePr>
        <p:xfrm>
          <a:off x="714348" y="2434568"/>
          <a:ext cx="7715304" cy="2746086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3714776"/>
                <a:gridCol w="1928826"/>
                <a:gridCol w="2071702"/>
              </a:tblGrid>
              <a:tr h="872522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มาตรฐาน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ตัวบ่งชี้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ตัวชี้วัดความสำเร็จที่</a:t>
                      </a:r>
                      <a:endParaRPr lang="th-TH" sz="22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006600"/>
                    </a:solidFill>
                  </a:tcPr>
                </a:tc>
              </a:tr>
              <a:tr h="1050604"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u="sng" dirty="0" smtClean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มาตรฐานที่ 3</a:t>
                      </a:r>
                    </a:p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การสร้างและพัฒนา</a:t>
                      </a:r>
                    </a:p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สังคมฐานความรู้</a:t>
                      </a:r>
                      <a:r>
                        <a:rPr lang="th-TH" sz="24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และ</a:t>
                      </a:r>
                    </a:p>
                    <a:p>
                      <a:pPr algn="ctr"/>
                      <a:r>
                        <a:rPr lang="th-TH" sz="24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สังคมแห่งการเรียนรู้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6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ตัวบ่งชี้ (1)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16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l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11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761556">
                <a:tc vMerge="1">
                  <a:txBody>
                    <a:bodyPr/>
                    <a:lstStyle/>
                    <a:p>
                      <a:pPr algn="ctr"/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ตัวบ่งชี้ (2)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l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12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สี่เหลี่ยมมุมมน 7"/>
          <p:cNvSpPr/>
          <p:nvPr/>
        </p:nvSpPr>
        <p:spPr>
          <a:xfrm>
            <a:off x="642910" y="548680"/>
            <a:ext cx="7786742" cy="1584176"/>
          </a:xfrm>
          <a:prstGeom prst="roundRect">
            <a:avLst/>
          </a:prstGeom>
          <a:solidFill>
            <a:srgbClr val="003366"/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เกณฑ์การดำเนินการ</a:t>
            </a:r>
          </a:p>
          <a:p>
            <a:pPr algn="ctr"/>
            <a:r>
              <a:rPr lang="th-TH" sz="2400" dirty="0" smtClean="0">
                <a:latin typeface="Tahoma" pitchFamily="34" charset="0"/>
                <a:cs typeface="Tahoma" pitchFamily="34" charset="0"/>
              </a:rPr>
              <a:t>ตามมาตรฐานการอาชีวศึกษาระดับปริญญา พ.ศ. 2558</a:t>
            </a:r>
          </a:p>
          <a:p>
            <a:pPr algn="ctr"/>
            <a:r>
              <a:rPr lang="th-TH" sz="2400" dirty="0" smtClean="0">
                <a:latin typeface="Tahoma" pitchFamily="34" charset="0"/>
                <a:cs typeface="Tahoma" pitchFamily="34" charset="0"/>
              </a:rPr>
              <a:t>จำนวน 30 ตัวชี้วัดความสำเร็จ</a:t>
            </a:r>
            <a:endParaRPr lang="th-TH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25</a:t>
            </a:fld>
            <a:endParaRPr lang="th-TH"/>
          </a:p>
        </p:txBody>
      </p:sp>
      <p:pic>
        <p:nvPicPr>
          <p:cNvPr id="9" name="รูปภาพ 8" descr="BCKMN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5286388"/>
            <a:ext cx="3143272" cy="1357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323528" y="260648"/>
            <a:ext cx="8424936" cy="1944216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</a:t>
            </a:r>
          </a:p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จำแนกตามระดับสถาบัน และระดับสาขาวิชา/วิทยาลัยที่จัดการเรียนการสอน</a:t>
            </a:r>
            <a:endParaRPr lang="th-TH" b="1" dirty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32767584"/>
              </p:ext>
            </p:extLst>
          </p:nvPr>
        </p:nvGraphicFramePr>
        <p:xfrm>
          <a:off x="285720" y="2444325"/>
          <a:ext cx="8429684" cy="3864995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4214842"/>
                <a:gridCol w="4214842"/>
              </a:tblGrid>
              <a:tr h="924134">
                <a:tc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ระดับสถาบัน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ระดับสาขาวิชา</a:t>
                      </a:r>
                    </a:p>
                    <a:p>
                      <a:pPr algn="ctr"/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(วิทยาลัยที่เปิดสอน)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</a:tr>
              <a:tr h="2146947">
                <a:tc>
                  <a:txBody>
                    <a:bodyPr/>
                    <a:lstStyle/>
                    <a:p>
                      <a:pPr algn="l"/>
                      <a:r>
                        <a:rPr lang="th-TH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    </a:t>
                      </a:r>
                      <a:endParaRPr lang="th-TH" b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    </a:t>
                      </a:r>
                      <a:endParaRPr lang="th-TH" b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</a:tr>
              <a:tr h="79391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รวม </a:t>
                      </a:r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ahoma" pitchFamily="34" charset="0"/>
                          <a:cs typeface="Tahoma" pitchFamily="34" charset="0"/>
                        </a:rPr>
                        <a:t>14</a:t>
                      </a:r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 ตัวชี้วัดความสำเร็จ</a:t>
                      </a:r>
                      <a:endParaRPr lang="th-TH" sz="2400" b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รวม </a:t>
                      </a:r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ahoma" pitchFamily="34" charset="0"/>
                          <a:cs typeface="Tahoma" pitchFamily="34" charset="0"/>
                        </a:rPr>
                        <a:t>16 </a:t>
                      </a:r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ตัวชี้วัดความสำเร็จ</a:t>
                      </a:r>
                      <a:endParaRPr lang="th-TH" sz="2400" b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29725197"/>
              </p:ext>
            </p:extLst>
          </p:nvPr>
        </p:nvGraphicFramePr>
        <p:xfrm>
          <a:off x="467546" y="3573016"/>
          <a:ext cx="3888430" cy="19276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77686"/>
                <a:gridCol w="777686"/>
                <a:gridCol w="777686"/>
                <a:gridCol w="777686"/>
                <a:gridCol w="777686"/>
              </a:tblGrid>
              <a:tr h="642562"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42562"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42562"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27968489"/>
              </p:ext>
            </p:extLst>
          </p:nvPr>
        </p:nvGraphicFramePr>
        <p:xfrm>
          <a:off x="4572000" y="3566512"/>
          <a:ext cx="4071395" cy="1950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14279"/>
                <a:gridCol w="814279"/>
                <a:gridCol w="814279"/>
                <a:gridCol w="814279"/>
                <a:gridCol w="814279"/>
              </a:tblGrid>
              <a:tr h="127640">
                <a:tc>
                  <a:txBody>
                    <a:bodyPr/>
                    <a:lstStyle/>
                    <a:p>
                      <a:pPr algn="r"/>
                      <a:r>
                        <a:rPr lang="th-TH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82156"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22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24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82156"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</a:t>
                      </a:r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82156"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30  </a:t>
                      </a:r>
                      <a:endParaRPr lang="th-TH" sz="2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th-TH" sz="2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th-TH" sz="2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th-TH" sz="2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</a:tbl>
          </a:graphicData>
        </a:graphic>
      </p:graphicFrame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26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462226" y="260648"/>
            <a:ext cx="8358246" cy="1357322"/>
          </a:xfrm>
          <a:prstGeom prst="roundRect">
            <a:avLst/>
          </a:prstGeom>
          <a:solidFill>
            <a:srgbClr val="00339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ตัวชี้วัดความสำเร็จ</a:t>
            </a:r>
          </a:p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จำแนก</a:t>
            </a:r>
            <a:r>
              <a:rPr lang="th-TH" b="1" smtClean="0">
                <a:latin typeface="Tahoma" pitchFamily="34" charset="0"/>
                <a:cs typeface="Tahoma" pitchFamily="34" charset="0"/>
              </a:rPr>
              <a:t>ตามกระบวนการและ</a:t>
            </a:r>
            <a:r>
              <a:rPr lang="th-TH" b="1" dirty="0" smtClean="0">
                <a:latin typeface="Tahoma" pitchFamily="34" charset="0"/>
                <a:cs typeface="Tahoma" pitchFamily="34" charset="0"/>
              </a:rPr>
              <a:t>ผลผลิต</a:t>
            </a:r>
            <a:endParaRPr lang="th-TH" b="1" dirty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47235794"/>
              </p:ext>
            </p:extLst>
          </p:nvPr>
        </p:nvGraphicFramePr>
        <p:xfrm>
          <a:off x="390788" y="1837999"/>
          <a:ext cx="8429684" cy="4353127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4214842"/>
                <a:gridCol w="4214842"/>
              </a:tblGrid>
              <a:tr h="942929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ประเภทกระบวนการ</a:t>
                      </a:r>
                    </a:p>
                    <a:p>
                      <a:pPr algn="ctr"/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en-US" sz="24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Process)</a:t>
                      </a:r>
                      <a:endParaRPr lang="th-TH" sz="2400" b="1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ประเภทผลผลิต</a:t>
                      </a:r>
                    </a:p>
                    <a:p>
                      <a:pPr algn="ctr"/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en-US" sz="24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Out</a:t>
                      </a:r>
                      <a:r>
                        <a:rPr lang="en-US" sz="2400" b="1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put)</a:t>
                      </a:r>
                      <a:endParaRPr lang="th-TH" sz="2400" b="1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</a:tr>
              <a:tr h="2624394">
                <a:tc>
                  <a:txBody>
                    <a:bodyPr/>
                    <a:lstStyle/>
                    <a:p>
                      <a:pPr algn="l"/>
                      <a:r>
                        <a:rPr lang="th-TH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    </a:t>
                      </a:r>
                      <a:endParaRPr lang="th-TH" b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86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b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>
                        <a:alpha val="40000"/>
                      </a:srgbClr>
                    </a:solidFill>
                  </a:tcPr>
                </a:tc>
              </a:tr>
              <a:tr h="78580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ahoma" pitchFamily="34" charset="0"/>
                          <a:cs typeface="Tahoma" pitchFamily="34" charset="0"/>
                        </a:rPr>
                        <a:t>รวม 21 ตัวชี้วัดความสำเร็จ</a:t>
                      </a:r>
                      <a:endParaRPr lang="th-TH" sz="2400" b="1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ahoma" pitchFamily="34" charset="0"/>
                          <a:cs typeface="Tahoma" pitchFamily="34" charset="0"/>
                        </a:rPr>
                        <a:t>รวม 9 ตัวชี้วัดความสำเร็จ</a:t>
                      </a:r>
                      <a:endParaRPr lang="th-TH" sz="2400" b="1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00481030"/>
              </p:ext>
            </p:extLst>
          </p:nvPr>
        </p:nvGraphicFramePr>
        <p:xfrm>
          <a:off x="539552" y="2865052"/>
          <a:ext cx="3888430" cy="27241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77686"/>
                <a:gridCol w="777686"/>
                <a:gridCol w="777686"/>
                <a:gridCol w="777686"/>
                <a:gridCol w="777686"/>
              </a:tblGrid>
              <a:tr h="166655"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10107"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10107"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68821"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24 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77953">
                <a:tc>
                  <a:txBody>
                    <a:bodyPr/>
                    <a:lstStyle/>
                    <a:p>
                      <a:pPr algn="r"/>
                      <a:r>
                        <a:rPr lang="en-US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25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5247972"/>
              </p:ext>
            </p:extLst>
          </p:nvPr>
        </p:nvGraphicFramePr>
        <p:xfrm>
          <a:off x="4644006" y="2891768"/>
          <a:ext cx="4032450" cy="1329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06490"/>
                <a:gridCol w="806490"/>
                <a:gridCol w="806490"/>
                <a:gridCol w="806490"/>
                <a:gridCol w="806490"/>
              </a:tblGrid>
              <a:tr h="681248"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22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30</a:t>
                      </a:r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th-TH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27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85720" y="214290"/>
            <a:ext cx="8501122" cy="1071570"/>
          </a:xfrm>
          <a:prstGeom prst="roundRect">
            <a:avLst/>
          </a:prstGeom>
          <a:solidFill>
            <a:srgbClr val="003366"/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latin typeface="Tahoma" pitchFamily="34" charset="0"/>
                <a:cs typeface="Tahoma" pitchFamily="34" charset="0"/>
              </a:rPr>
              <a:t>ประเด็นการพิจารณาและเกณฑ์การตัดสิน</a:t>
            </a:r>
          </a:p>
          <a:p>
            <a:pPr algn="ctr"/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ประเภทกระบวนการ </a:t>
            </a:r>
            <a:r>
              <a:rPr lang="th-TH" sz="2400" dirty="0" smtClean="0">
                <a:latin typeface="Tahoma" pitchFamily="34" charset="0"/>
                <a:cs typeface="Tahoma" pitchFamily="34" charset="0"/>
              </a:rPr>
              <a:t>พิจารณาจากระดับการปฏิบัติ</a:t>
            </a:r>
            <a:endParaRPr lang="th-TH" sz="2400" dirty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44668998"/>
              </p:ext>
            </p:extLst>
          </p:nvPr>
        </p:nvGraphicFramePr>
        <p:xfrm>
          <a:off x="428596" y="1484784"/>
          <a:ext cx="8429684" cy="49911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14776"/>
                <a:gridCol w="2643206"/>
                <a:gridCol w="1143008"/>
                <a:gridCol w="928694"/>
              </a:tblGrid>
              <a:tr h="537192">
                <a:tc rowSpan="2">
                  <a:txBody>
                    <a:bodyPr/>
                    <a:lstStyle/>
                    <a:p>
                      <a:pPr algn="ctr"/>
                      <a:endParaRPr lang="th-TH" sz="2000" dirty="0" smtClean="0">
                        <a:solidFill>
                          <a:schemeClr val="bg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th-TH" sz="2000" dirty="0" smtClean="0">
                          <a:solidFill>
                            <a:schemeClr val="bg1"/>
                          </a:solidFill>
                          <a:latin typeface="Tahoma" pitchFamily="34" charset="0"/>
                          <a:cs typeface="Tahoma" pitchFamily="34" charset="0"/>
                        </a:rPr>
                        <a:t>ประเด็นการพิจารณา</a:t>
                      </a:r>
                      <a:endParaRPr lang="th-TH" sz="2000" dirty="0">
                        <a:solidFill>
                          <a:schemeClr val="bg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0066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bg1"/>
                          </a:solidFill>
                          <a:latin typeface="Tahoma" pitchFamily="34" charset="0"/>
                          <a:cs typeface="Tahoma" pitchFamily="34" charset="0"/>
                        </a:rPr>
                        <a:t>เกณฑ์การตัดสิน</a:t>
                      </a:r>
                      <a:endParaRPr lang="th-TH" sz="2000" dirty="0">
                        <a:solidFill>
                          <a:schemeClr val="bg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0066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th-TH" sz="2000" dirty="0" smtClean="0"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ahoma" pitchFamily="34" charset="0"/>
                          <a:cs typeface="Tahoma" pitchFamily="34" charset="0"/>
                        </a:rPr>
                        <a:t>PDCA</a:t>
                      </a:r>
                      <a:endParaRPr lang="th-TH" sz="2000" dirty="0">
                        <a:solidFill>
                          <a:schemeClr val="bg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006600"/>
                    </a:solidFill>
                  </a:tcPr>
                </a:tc>
              </a:tr>
              <a:tr h="500066">
                <a:tc vMerge="1">
                  <a:txBody>
                    <a:bodyPr/>
                    <a:lstStyle/>
                    <a:p>
                      <a:pPr algn="l"/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bg1"/>
                          </a:solidFill>
                          <a:latin typeface="Tahoma" pitchFamily="34" charset="0"/>
                          <a:cs typeface="Tahoma" pitchFamily="34" charset="0"/>
                        </a:rPr>
                        <a:t>ผลจากประเด็นการพิจารณา</a:t>
                      </a:r>
                      <a:endParaRPr lang="th-TH" sz="1600" dirty="0">
                        <a:solidFill>
                          <a:schemeClr val="bg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bg1"/>
                          </a:solidFill>
                          <a:latin typeface="Tahoma" pitchFamily="34" charset="0"/>
                          <a:cs typeface="Tahoma" pitchFamily="34" charset="0"/>
                        </a:rPr>
                        <a:t>ค่าคะแนน</a:t>
                      </a:r>
                      <a:endParaRPr lang="th-TH" sz="1600" dirty="0">
                        <a:solidFill>
                          <a:schemeClr val="bg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0066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1. มีการแต่งตั้งคณะกรรมการและกำหนดหน้าที่และความรับผิดชอบ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ปฏิบัติตาม 1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US" sz="1800" b="1" dirty="0" smtClean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P</a:t>
                      </a:r>
                      <a:endParaRPr lang="th-TH" sz="3600" b="1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81972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2. มีแผนงาน โครงการ กิจกรรม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ปฏิบัติตาม 1 และ 2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32474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3. มีการดำเนินการตามแผนงานโครงการ กิจกรรม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ปฏิบัติตาม 1, 2 และ 3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D</a:t>
                      </a:r>
                      <a:endParaRPr lang="th-TH" sz="3600" b="1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4. มีการติดตาม ตรวจสอบและประเมินผลการดำเนินการ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ปฏิบัติตาม 1,2,3 และ 4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C</a:t>
                      </a:r>
                      <a:endParaRPr lang="th-TH" sz="3600" b="1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  <a:tr h="803912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5. มีการนำผลจากการติดตาม</a:t>
                      </a:r>
                      <a:r>
                        <a:rPr lang="th-TH" sz="2000" baseline="0" dirty="0" smtClean="0">
                          <a:latin typeface="Tahoma" pitchFamily="34" charset="0"/>
                          <a:cs typeface="Tahoma" pitchFamily="34" charset="0"/>
                        </a:rPr>
                        <a:t> ตรวจสอบ และประเมินผลไปปรับปรุงและพัฒนาการดำเนินการต่อไป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ปฏิบัติตาม 1,2,3,4 </a:t>
                      </a:r>
                    </a:p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และ 5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lang="th-TH" sz="20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A</a:t>
                      </a:r>
                      <a:endParaRPr lang="th-TH" sz="3600" b="1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</a:tbl>
          </a:graphicData>
        </a:graphic>
      </p:graphicFrame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28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51520" y="188640"/>
            <a:ext cx="8606760" cy="1143008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ตัวชี้วัดความสำเร็จ ประเภทกระบวนการ </a:t>
            </a:r>
            <a:r>
              <a:rPr lang="en-US" b="1" dirty="0" smtClean="0">
                <a:latin typeface="Tahoma" pitchFamily="34" charset="0"/>
                <a:cs typeface="Tahoma" pitchFamily="34" charset="0"/>
              </a:rPr>
              <a:t>(Process)</a:t>
            </a:r>
            <a:endParaRPr lang="th-TH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51520" y="1484784"/>
            <a:ext cx="8678198" cy="51589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sz="24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 1 ระดับการปฏิบัติในการพัฒนา</a:t>
            </a:r>
          </a:p>
          <a:p>
            <a:r>
              <a:rPr lang="th-TH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คุณภาพการศึกษา</a:t>
            </a:r>
          </a:p>
          <a:p>
            <a:r>
              <a:rPr lang="th-TH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</a:t>
            </a:r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ที่  2 ระดับการปฏิบัติในการบริหารจัดการ</a:t>
            </a:r>
          </a:p>
          <a:p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</a:t>
            </a:r>
            <a:r>
              <a:rPr lang="th-TH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ที่ดีตามหลัก</a:t>
            </a:r>
            <a:r>
              <a:rPr lang="th-TH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ธรรมาภิ</a:t>
            </a:r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บาล</a:t>
            </a:r>
          </a:p>
          <a:p>
            <a:r>
              <a:rPr lang="th-TH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3 ระดับการปฏิบัติในการบริหารจัดการ</a:t>
            </a:r>
          </a:p>
          <a:p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ด้านทรัพย์สิน งบประมาณ และ </a:t>
            </a:r>
          </a:p>
          <a:p>
            <a:r>
              <a:rPr lang="th-TH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รายได้</a:t>
            </a:r>
          </a:p>
          <a:p>
            <a:r>
              <a:rPr lang="th-TH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4 ระดับการปฏิบัติในการบริหารจัดการ</a:t>
            </a:r>
          </a:p>
          <a:p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</a:t>
            </a:r>
            <a:r>
              <a:rPr lang="th-TH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ด้านเทคโนโลยีสารสนเทศและ</a:t>
            </a:r>
          </a:p>
          <a:p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การสื่อสาร</a:t>
            </a:r>
          </a:p>
          <a:p>
            <a:r>
              <a:rPr lang="th-TH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5 ระดับการปฏิบัติในการบริหารจัดการ</a:t>
            </a:r>
          </a:p>
          <a:p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</a:t>
            </a:r>
            <a:r>
              <a:rPr lang="th-TH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ด้านบุคลากร</a:t>
            </a:r>
          </a:p>
          <a:p>
            <a:endParaRPr lang="th-TH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สี่เหลี่ยมมุมมน 2"/>
          <p:cNvSpPr/>
          <p:nvPr/>
        </p:nvSpPr>
        <p:spPr>
          <a:xfrm>
            <a:off x="251520" y="157630"/>
            <a:ext cx="8606760" cy="1143008"/>
          </a:xfrm>
          <a:prstGeom prst="roundRect">
            <a:avLst/>
          </a:prstGeom>
          <a:solidFill>
            <a:srgbClr val="006600"/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ตัวชี้วัดความสำเร็จ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ประเภทกระบวนการ </a:t>
            </a:r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(Process)</a:t>
            </a:r>
            <a:endParaRPr lang="th-TH" b="1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51520" y="1484784"/>
            <a:ext cx="8678198" cy="5087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 1 ระดับการปฏิบัติในการพัฒนา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คุณภาพการศึกษา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ที่  2 ระดับการปฏิบัติในการบริหารจัดการที่ดี</a:t>
            </a:r>
          </a:p>
          <a:p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</a:t>
            </a:r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ตามหลัก</a:t>
            </a:r>
            <a:r>
              <a:rPr lang="th-TH" sz="2600" dirty="0" err="1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ธรรมาภิ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บาล</a:t>
            </a:r>
            <a:r>
              <a:rPr lang="th-TH" sz="2600" spc="-1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ของสภาสถาบัน			              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และผู้บริหารทุกระดับของสถาบัน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3 ระดับการปฏิบัติในการบริหารจัดการ</a:t>
            </a: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ด้านทรัพย์สิน งบประมาณ และรายได้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4 ระดับการปฏิบัติในการบริหารจัดการด้าน</a:t>
            </a:r>
          </a:p>
          <a:p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</a:t>
            </a:r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เทคโนโลยีสารสนเทศและการสื่อสาร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5 ระดับการปฏิบัติในการบริหารจัดการ</a:t>
            </a: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</a:t>
            </a:r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ด้านบุคลากร</a:t>
            </a:r>
          </a:p>
          <a:p>
            <a:endParaRPr lang="th-TH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29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61176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มุมมน 2"/>
          <p:cNvSpPr/>
          <p:nvPr/>
        </p:nvSpPr>
        <p:spPr>
          <a:xfrm>
            <a:off x="2214546" y="214290"/>
            <a:ext cx="6715172" cy="12144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สถาบันการอาชีวศึกษา</a:t>
            </a:r>
          </a:p>
          <a:p>
            <a:pPr algn="ctr"/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Institute of Vocational Education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)</a:t>
            </a:r>
            <a:endParaRPr lang="th-TH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571612"/>
            <a:ext cx="8715436" cy="5016758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สถาบันการอาชีวศึกษา 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: </a:t>
            </a:r>
            <a:endParaRPr lang="th-TH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   เป็นสถาบันอุดมศึกษาด้านวิชาชีพและเทคโนโลยี   </a:t>
            </a:r>
          </a:p>
          <a:p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   </a:t>
            </a:r>
            <a:r>
              <a:rPr lang="th-TH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จัดตั้งขึ้นโดยมีวัตถุประสงค์ </a:t>
            </a:r>
          </a:p>
          <a:p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   เพื่อให้การศึกษา ส่งเสริมวิชาการและวิชาชีพชั้นสูงที่ชำนาญการปฏิบัติ การสอน การวิจัย การถ่ายทอดวิทยาการและเทคโนโลยี ทะนุบำรุงศาสนา ศิลปะและวัฒนธรรม และอนุรักษ์สิ่งแวดล้อม รวมทั้งให้บริการวิชาการและวิชาชีพแก่สังคม ตาม พ.ร.บ.การอาชีวศึกษา พ.ศ. 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2551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มีสถาบันการอาชีวศึกษา</a:t>
            </a:r>
            <a:r>
              <a:rPr lang="th-TH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จำนวน </a:t>
            </a:r>
            <a:r>
              <a:rPr lang="en-US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19</a:t>
            </a:r>
            <a:r>
              <a:rPr lang="th-TH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 สถาบัน </a:t>
            </a:r>
            <a:r>
              <a:rPr lang="en-US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161 </a:t>
            </a:r>
            <a:r>
              <a:rPr lang="th-TH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วิทยาลัย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และมีสถาบันการอาชีวศึกษา</a:t>
            </a:r>
            <a:r>
              <a:rPr lang="th-TH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เกษตร จำนวน </a:t>
            </a:r>
            <a:r>
              <a:rPr lang="en-US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4</a:t>
            </a:r>
            <a:r>
              <a:rPr lang="th-TH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 สถาบัน </a:t>
            </a:r>
            <a:r>
              <a:rPr lang="en-US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41 </a:t>
            </a:r>
            <a:r>
              <a:rPr lang="th-TH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วิทยาลัย</a:t>
            </a:r>
          </a:p>
          <a:p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  เป็นนิติบุคคลและเป็นส่วนราชการ สังกัด สอศ. </a:t>
            </a:r>
            <a:endParaRPr lang="en-US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th-TH" sz="8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3" name="รูปภาพ 12" descr="สอศ.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1401846" cy="1357322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3</a:t>
            </a:fld>
            <a:endParaRPr lang="th-TH"/>
          </a:p>
        </p:txBody>
      </p:sp>
      <p:sp>
        <p:nvSpPr>
          <p:cNvPr id="9" name="ลูกศรขวา 8"/>
          <p:cNvSpPr/>
          <p:nvPr/>
        </p:nvSpPr>
        <p:spPr>
          <a:xfrm>
            <a:off x="500034" y="2143116"/>
            <a:ext cx="357190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ลูกศรขวา 9"/>
          <p:cNvSpPr/>
          <p:nvPr/>
        </p:nvSpPr>
        <p:spPr>
          <a:xfrm>
            <a:off x="500034" y="6000768"/>
            <a:ext cx="357190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ลูกศรขวา 10"/>
          <p:cNvSpPr/>
          <p:nvPr/>
        </p:nvSpPr>
        <p:spPr>
          <a:xfrm>
            <a:off x="500034" y="3000372"/>
            <a:ext cx="357190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179512" y="285728"/>
            <a:ext cx="8784976" cy="1143008"/>
          </a:xfrm>
          <a:prstGeom prst="roundRect">
            <a:avLst/>
          </a:prstGeom>
          <a:solidFill>
            <a:srgbClr val="006600"/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ตัวชี้วัดความสำเร็จ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ประเภทกระบวนการ </a:t>
            </a:r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(Process)</a:t>
            </a:r>
            <a:endParaRPr lang="th-TH" b="1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79512" y="1571612"/>
            <a:ext cx="8784976" cy="5072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sz="24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sz="26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  6  ระดับการปฏิบัติในการบริหารจัดการ  </a:t>
            </a: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 ด้านการศึกษา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ที่   7  ระดับการปฏิบัติในการส่งเสริม สนับสนุน 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            การวิจัย เพื่อสร้างงานวิจัย นวัตกรรม  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            สิ่งประดิษฐ์ และงานสร้างสรรค์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8  ระดับการปฏิบัติในการถ่ายทอด</a:t>
            </a: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</a:t>
            </a:r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วิทยาการและเทคโนโลยี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ที่   9  ระดับการปฏิบัติในการให้บริการวิชาการ</a:t>
            </a:r>
          </a:p>
          <a:p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</a:t>
            </a:r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และวิชาชีพ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ที่ 10  ระดับการปฏิบัติในการดำเนินการ</a:t>
            </a: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</a:t>
            </a:r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ด้านศาสนา ศิลปะ วัฒนธรรม และ</a:t>
            </a: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 สิ่งแวดล้อม</a:t>
            </a:r>
          </a:p>
          <a:p>
            <a:endParaRPr lang="th-TH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30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19002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51520" y="285728"/>
            <a:ext cx="8606760" cy="1271064"/>
          </a:xfrm>
          <a:prstGeom prst="roundRect">
            <a:avLst/>
          </a:prstGeom>
          <a:solidFill>
            <a:srgbClr val="006600"/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ตัวชี้วัดความสำเร็จ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ประเภทกระบวนการ </a:t>
            </a:r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(Process)</a:t>
            </a:r>
            <a:endParaRPr lang="th-TH" b="1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51520" y="1700808"/>
            <a:ext cx="8606760" cy="4929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sz="24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sz="26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th-TH" sz="2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 11  ระดับการปฏิบัติในการเสริมสร้าง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ให้สถาบันเป็นสังคมฐานความรู้</a:t>
            </a:r>
          </a:p>
          <a:p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 12  ระดับการปฏิบัติในการบริหารจัดการ</a:t>
            </a:r>
          </a:p>
          <a:p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</a:t>
            </a:r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สถาบันไปสู่สังคมแห่งการเรียนรู้</a:t>
            </a: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 13  ระดับการปฏิบัติในการติดตาม 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 ตรวจสอบคุณภาพการศึกษา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14  ระดับการปฏิบัติในการประเมินคุณภาพ</a:t>
            </a:r>
          </a:p>
          <a:p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</a:t>
            </a:r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ภายใน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15  ระดับการปฏิบัติในการพัฒนาหลักสูตร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16  ระดับการปฏิบัติในการจัดการเรียน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             การสอน</a:t>
            </a:r>
          </a:p>
          <a:p>
            <a:endParaRPr lang="th-TH" sz="26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31</a:t>
            </a:fld>
            <a:endParaRPr lang="th-TH"/>
          </a:p>
        </p:txBody>
      </p:sp>
      <p:cxnSp>
        <p:nvCxnSpPr>
          <p:cNvPr id="9" name="ตัวเชื่อมต่อตรง 8"/>
          <p:cNvCxnSpPr/>
          <p:nvPr/>
        </p:nvCxnSpPr>
        <p:spPr>
          <a:xfrm>
            <a:off x="285720" y="5072074"/>
            <a:ext cx="8572560" cy="1588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5004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07504" y="1556792"/>
            <a:ext cx="8892480" cy="5072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sz="24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sz="26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th-TH" sz="11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 17   ระดับการปฏิบัติในการจัดการ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  ฝึกประสบการณ์ทักษะวิชาชีพ 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  หรือการฝึกอาชีพ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18   ระดับการปฏิบัติในการส่งเสริม 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              สนับสนุนการจัดทำโครงการพัฒนา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              ทักษะวิชาชีพ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23   ระดับการปฏิบัติในการพัฒนา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  คุณลักษณะที่พึงประสงค์ของบัณฑิต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24   ระดับการปฏิบัติในการพัฒนาสมรรถนะ</a:t>
            </a:r>
          </a:p>
          <a:p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</a:t>
            </a:r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 หลักและสมรรถนะทั่วไปของบัณฑิต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25   ระดับการปฏิบัติในการพัฒนาสมรรถนะ</a:t>
            </a: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   วิชาชีพของบัณฑิต</a:t>
            </a:r>
          </a:p>
          <a:p>
            <a:endParaRPr lang="th-TH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สี่เหลี่ยมมุมมน 2"/>
          <p:cNvSpPr/>
          <p:nvPr/>
        </p:nvSpPr>
        <p:spPr>
          <a:xfrm>
            <a:off x="107504" y="188640"/>
            <a:ext cx="8892480" cy="1271064"/>
          </a:xfrm>
          <a:prstGeom prst="roundRect">
            <a:avLst/>
          </a:prstGeom>
          <a:solidFill>
            <a:srgbClr val="006600"/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ตัวชี้วัดความสำเร็จ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ประเภทกระบวนการ </a:t>
            </a:r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(Process)</a:t>
            </a:r>
            <a:endParaRPr lang="th-TH" b="1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ตัวยึดท้ายกระดา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32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85060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107504" y="332656"/>
            <a:ext cx="8892480" cy="1143008"/>
          </a:xfrm>
          <a:prstGeom prst="roundRect">
            <a:avLst/>
          </a:prstGeom>
          <a:solidFill>
            <a:srgbClr val="7030A0"/>
          </a:solidFill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ตัวชี้วัดความสำเร็จ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ประเภทผลผลิต (</a:t>
            </a:r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Out put)</a:t>
            </a:r>
            <a:endParaRPr lang="th-TH" b="1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79512" y="1628800"/>
            <a:ext cx="8784976" cy="5014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sz="24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sz="26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th-TH" sz="14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</a:t>
            </a:r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ความสำเร็จที่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19   ร้อยละของผลงานโครงการพัฒนา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  ทักษะวิชาชีพ  ที่เกิดผลสำเร็จตาม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  วัตถุประสงค์ และเผยแพร่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20   ร้อยละของนักศึกษาที่ผ่านเกณฑ์</a:t>
            </a:r>
          </a:p>
          <a:p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               การประเมินมาตรฐานวิชาชีพ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21   ร้อยละของอาจารย์ประจำที่ได้รับ</a:t>
            </a: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   การพัฒนาและนำมาใช้ประโยชน์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22   ร้อยละของผลงานการวิจัย  และ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              งานสร้างสรรค์ที่ได้นำไปใช้ประโยชน์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              และเผยแพร่</a:t>
            </a:r>
          </a:p>
          <a:p>
            <a:endParaRPr lang="th-TH" sz="26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33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46544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35214" y="1556792"/>
            <a:ext cx="8856984" cy="5072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sz="24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sz="2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</a:t>
            </a:r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ความสำเร็จที่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26   ระดับความพึงพอใจต่อคุณภาพบัณฑิต</a:t>
            </a: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   ด้านคุณลักษณะที่พึงประสงค์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27   ระดับความพึงพอใจต่อคุณภาพบัณฑิต</a:t>
            </a:r>
          </a:p>
          <a:p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               ด้านสมรรถนะหลักและสมรรถนะทั่วไป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28   ระดับความพึงพอใจต่อคุณภาพบัณฑิต</a:t>
            </a:r>
          </a:p>
          <a:p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   ด้านสมรรถนะวิชาชีพ</a:t>
            </a:r>
          </a:p>
          <a:p>
            <a:r>
              <a:rPr lang="th-TH" sz="2600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29   ระดับคุณภาพในการพัฒนาการประกัน</a:t>
            </a:r>
          </a:p>
          <a:p>
            <a:r>
              <a:rPr lang="th-TH" sz="2600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                               คุณภาพภายใน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ตัวชี้วัดความสำเร็จที่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30   ระดับคุณภาพในการประกันคุณภาพ   </a:t>
            </a:r>
          </a:p>
          <a:p>
            <a:r>
              <a:rPr lang="th-TH" sz="2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               ภายใน</a:t>
            </a:r>
          </a:p>
          <a:p>
            <a:endParaRPr lang="th-TH" sz="26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th-TH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สี่เหลี่ยมมุมมน 2"/>
          <p:cNvSpPr/>
          <p:nvPr/>
        </p:nvSpPr>
        <p:spPr>
          <a:xfrm>
            <a:off x="107504" y="260648"/>
            <a:ext cx="8892480" cy="1143008"/>
          </a:xfrm>
          <a:prstGeom prst="roundRect">
            <a:avLst/>
          </a:prstGeom>
          <a:solidFill>
            <a:srgbClr val="7030A0"/>
          </a:solidFill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ตัวชี้วัดความสำเร็จ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ประเภทผลผลิต (</a:t>
            </a:r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Out put)</a:t>
            </a:r>
            <a:endParaRPr lang="th-TH" b="1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ตัวยึดท้ายกระดา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34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65113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97079768"/>
              </p:ext>
            </p:extLst>
          </p:nvPr>
        </p:nvGraphicFramePr>
        <p:xfrm>
          <a:off x="0" y="5"/>
          <a:ext cx="9144000" cy="6430301"/>
        </p:xfrm>
        <a:graphic>
          <a:graphicData uri="http://schemas.openxmlformats.org/drawingml/2006/table">
            <a:tbl>
              <a:tblPr/>
              <a:tblGrid>
                <a:gridCol w="2447640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  <a:gridCol w="223212"/>
              </a:tblGrid>
              <a:tr h="642913">
                <a:tc gridSpan="31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ตารางสรุปค่าคะแนนของตัวชี้วัดความสำเร็จ </a:t>
                      </a:r>
                      <a:endParaRPr lang="th-TH" sz="1600" b="1" i="0" u="none" strike="noStrike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 fontAlgn="b"/>
                      <a:r>
                        <a:rPr lang="th-TH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ระดับ</a:t>
                      </a:r>
                      <a:r>
                        <a:rPr lang="th-TH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สถาบันและระดับสาขาวิชา</a:t>
                      </a:r>
                      <a:r>
                        <a:rPr lang="th-TH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(สถานศึกษาที่เปิด</a:t>
                      </a:r>
                      <a:r>
                        <a:rPr lang="th-TH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สอน)</a:t>
                      </a:r>
                      <a:endParaRPr lang="th-TH" sz="1600" b="1" i="0" u="none" strike="noStrike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28559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ระดับสถาบัน/สาขาวิชา, </a:t>
                      </a:r>
                      <a:endParaRPr lang="th-TH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+mj-cs"/>
                      </a:endParaRPr>
                    </a:p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วิทยาลัยที่</a:t>
                      </a: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จัดการเรียนการสอน</a:t>
                      </a:r>
                    </a:p>
                  </a:txBody>
                  <a:tcPr marL="6111" marR="6111" marT="61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0"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ค่าคะแนนของตัวชี้วัดความสำเร็จ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559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1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2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3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4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5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6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7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8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9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10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11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12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13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14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15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16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17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18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19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20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21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22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23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24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25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26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27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28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29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+mj-cs"/>
                        </a:rPr>
                        <a:t>30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40865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   </a:t>
                      </a:r>
                      <a:r>
                        <a:rPr lang="th-TH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ngsana New"/>
                          <a:cs typeface="+mj-cs"/>
                        </a:rPr>
                        <a:t>สถาบัน</a:t>
                      </a:r>
                      <a:r>
                        <a:rPr lang="th-TH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Angsana New"/>
                          <a:cs typeface="+mj-cs"/>
                        </a:rPr>
                        <a:t>การ</a:t>
                      </a:r>
                      <a:r>
                        <a:rPr lang="th-TH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ngsana New"/>
                          <a:cs typeface="+mj-cs"/>
                        </a:rPr>
                        <a:t>อาชีวศึกษา</a:t>
                      </a:r>
                      <a:r>
                        <a:rPr lang="th-TH" sz="16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ordia New"/>
                          <a:cs typeface="+mj-cs"/>
                        </a:rPr>
                        <a:t> ภาคกลาง </a:t>
                      </a:r>
                      <a:r>
                        <a:rPr lang="en-US" sz="16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ordia New"/>
                          <a:cs typeface="+mj-cs"/>
                        </a:rPr>
                        <a:t>2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 </a:t>
                      </a:r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     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สาขาวิชา</a:t>
                      </a:r>
                      <a:r>
                        <a:rPr lang="th-TH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ordia New"/>
                          <a:cs typeface="+mj-cs"/>
                        </a:rPr>
                        <a:t> การบัญชี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     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วิทยาลัย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 New"/>
                          <a:cs typeface="+mj-cs"/>
                        </a:rPr>
                        <a:t>อาชีวศึกษาสิงห์บุรี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     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สาขาวิชา</a:t>
                      </a:r>
                      <a:r>
                        <a:rPr lang="th-TH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ordia New"/>
                          <a:cs typeface="+mj-cs"/>
                        </a:rPr>
                        <a:t> เทคโนโลยีการก่อสร้าง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     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วิทยาลัย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 New"/>
                          <a:cs typeface="+mj-cs"/>
                        </a:rPr>
                        <a:t>เทคนิคลพบุรี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     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สาขาวิชา</a:t>
                      </a:r>
                      <a:r>
                        <a:rPr lang="th-TH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ordia New"/>
                          <a:cs typeface="+mj-cs"/>
                        </a:rPr>
                        <a:t> เทคโนโลยีไฟฟ้า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     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วิทยาลัย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 New"/>
                          <a:cs typeface="+mj-cs"/>
                        </a:rPr>
                        <a:t>เทคนิคลพบุรี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     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สาขาวิชา</a:t>
                      </a:r>
                      <a:r>
                        <a:rPr lang="th-TH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ordia New"/>
                          <a:cs typeface="+mj-cs"/>
                        </a:rPr>
                        <a:t> เทคโนโลยียานยนต์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     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วิทยาลัย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 New"/>
                          <a:cs typeface="+mj-cs"/>
                        </a:rPr>
                        <a:t>เทคนิคลพบุรี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     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สาขาวิชา</a:t>
                      </a:r>
                      <a:r>
                        <a:rPr lang="th-TH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ordia New"/>
                          <a:cs typeface="+mj-cs"/>
                        </a:rPr>
                        <a:t> เทคโนโลยีแม่พิมพ์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     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 New"/>
                          <a:cs typeface="+mj-cs"/>
                        </a:rPr>
                        <a:t>วิทยาลัย</a:t>
                      </a:r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 New"/>
                          <a:cs typeface="+mj-cs"/>
                        </a:rPr>
                        <a:t>เทคนิคชัยนาท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     สาขาวิชา</a:t>
                      </a:r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ordia New"/>
                          <a:cs typeface="+mj-cs"/>
                        </a:rPr>
                        <a:t>....................................................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     วิทยาลัย</a:t>
                      </a:r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Cordia New"/>
                          <a:cs typeface="+mj-cs"/>
                        </a:rPr>
                        <a:t>......................................................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     สาขาวิชา</a:t>
                      </a:r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Cordia New"/>
                          <a:cs typeface="+mj-cs"/>
                        </a:rPr>
                        <a:t>....................................................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     วิทยาลัย</a:t>
                      </a:r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ordia New"/>
                          <a:cs typeface="+mj-cs"/>
                        </a:rPr>
                        <a:t>......................................................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     สาขาวิชา</a:t>
                      </a:r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Cordia New"/>
                          <a:cs typeface="+mj-cs"/>
                        </a:rPr>
                        <a:t>....................................................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4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     วิทยาลัย</a:t>
                      </a:r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Cordia New"/>
                          <a:cs typeface="+mj-cs"/>
                        </a:rPr>
                        <a:t>......................................................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/>
                        <a:cs typeface="+mj-cs"/>
                      </a:endParaRP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</a:rPr>
                        <a:t> </a:t>
                      </a:r>
                    </a:p>
                  </a:txBody>
                  <a:tcPr marL="6111" marR="6111" marT="61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35</a:t>
            </a:fld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0" y="6429396"/>
            <a:ext cx="9144000" cy="4286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ตัวยึดท้ายกระดา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03048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214546" y="214290"/>
            <a:ext cx="6715172" cy="1214446"/>
          </a:xfrm>
          <a:prstGeom prst="rect">
            <a:avLst/>
          </a:prstGeom>
          <a:solidFill>
            <a:srgbClr val="003399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Tahoma" pitchFamily="34" charset="0"/>
                <a:cs typeface="Tahoma" pitchFamily="34" charset="0"/>
              </a:rPr>
              <a:t>ข้อเสนอแนะในการดำเนินการ</a:t>
            </a:r>
            <a:endParaRPr lang="th-TH" sz="32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5984" y="1628800"/>
            <a:ext cx="6643734" cy="4708981"/>
          </a:xfrm>
          <a:prstGeom prst="rect">
            <a:avLst/>
          </a:prstGeom>
          <a:solidFill>
            <a:schemeClr val="bg1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514350" indent="-514350" algn="thaiDist">
              <a:buAutoNum type="arabicPeriod"/>
            </a:pPr>
            <a:r>
              <a:rPr lang="th-TH" sz="2500" b="1" dirty="0" smtClean="0">
                <a:latin typeface="Tahoma" pitchFamily="34" charset="0"/>
                <a:cs typeface="Tahoma" pitchFamily="34" charset="0"/>
              </a:rPr>
              <a:t>ต้องทำให้บุคลากรทุกคนในสถาบัน รวมทั้งบุคคล/หน่วยงานภายนอกที่เกี่ยวข้อง       มีความรู้  มีความเข้าใจ  เห็นความสำคัญ  มีความพยายาม เพื่อความสำเร็จ</a:t>
            </a:r>
          </a:p>
          <a:p>
            <a:pPr algn="thaiDist"/>
            <a:r>
              <a:rPr lang="th-TH" sz="2500" b="1" dirty="0" smtClean="0">
                <a:latin typeface="Tahoma" pitchFamily="34" charset="0"/>
                <a:cs typeface="Tahoma" pitchFamily="34" charset="0"/>
              </a:rPr>
              <a:t>2.  ยึดหลัก</a:t>
            </a:r>
            <a:r>
              <a:rPr lang="th-TH" sz="2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“ร่วมคิด    ร่วมทำ   ร่วมประเมิน     </a:t>
            </a:r>
          </a:p>
          <a:p>
            <a:pPr algn="thaiDist"/>
            <a:r>
              <a:rPr lang="th-TH" sz="25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   ร่วมพัฒนา”</a:t>
            </a:r>
          </a:p>
          <a:p>
            <a:pPr algn="thaiDist"/>
            <a:r>
              <a:rPr lang="th-TH" sz="2500" b="1" dirty="0" smtClean="0">
                <a:latin typeface="Tahoma" pitchFamily="34" charset="0"/>
                <a:cs typeface="Tahoma" pitchFamily="34" charset="0"/>
              </a:rPr>
              <a:t>3.  การปฏิบัติการทุกด้านต้องมีเป้าหมาย</a:t>
            </a:r>
          </a:p>
          <a:p>
            <a:pPr algn="thaiDist"/>
            <a:r>
              <a:rPr lang="th-TH" sz="25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2500" b="1" dirty="0" smtClean="0">
                <a:latin typeface="Tahoma" pitchFamily="34" charset="0"/>
                <a:cs typeface="Tahoma" pitchFamily="34" charset="0"/>
              </a:rPr>
              <a:t>    เดียวกัน คือ </a:t>
            </a:r>
            <a:r>
              <a:rPr lang="th-TH" sz="2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“ความสำเร็จตาม</a:t>
            </a:r>
            <a:r>
              <a:rPr lang="th-TH" sz="2500" b="1" dirty="0" err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พันธ</a:t>
            </a:r>
            <a:r>
              <a:rPr lang="th-TH" sz="2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กิจ”</a:t>
            </a:r>
          </a:p>
          <a:p>
            <a:pPr marL="457200" indent="-457200">
              <a:buAutoNum type="arabicPeriod" startAt="4"/>
            </a:pPr>
            <a:r>
              <a:rPr lang="th-TH" sz="2500" b="1" dirty="0" smtClean="0">
                <a:latin typeface="Tahoma" pitchFamily="34" charset="0"/>
                <a:cs typeface="Tahoma" pitchFamily="34" charset="0"/>
              </a:rPr>
              <a:t>แต่งตั้งคณะกรรมการรับผิดชอบให้ครอบคลุมในแต่ละมาตรฐาน ตัวบ่งชี้ และตัวชี้วัดความสำเร็จ</a:t>
            </a:r>
          </a:p>
          <a:p>
            <a:pPr algn="thaiDist"/>
            <a:endParaRPr lang="th-TH" sz="25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36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143108" y="44624"/>
            <a:ext cx="6715172" cy="1224136"/>
          </a:xfrm>
          <a:prstGeom prst="rect">
            <a:avLst/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แนวทางการแต่งตั้ง</a:t>
            </a:r>
          </a:p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คณะกรรมการของตัวชี้วัดความสำเร็จ</a:t>
            </a:r>
            <a:endParaRPr lang="th-TH" b="1" dirty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54588129"/>
              </p:ext>
            </p:extLst>
          </p:nvPr>
        </p:nvGraphicFramePr>
        <p:xfrm>
          <a:off x="2123728" y="1412776"/>
          <a:ext cx="6715172" cy="514353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14644"/>
                <a:gridCol w="4000528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คณะกรรมการ</a:t>
                      </a:r>
                      <a:endParaRPr lang="th-TH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อำนาจหน้าที่และความรับผิดชอบ ตัวชี้วัดความสำเร็จ</a:t>
                      </a:r>
                      <a:endParaRPr lang="th-TH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ahoma" pitchFamily="34" charset="0"/>
                          <a:cs typeface="Tahoma" pitchFamily="34" charset="0"/>
                        </a:rPr>
                        <a:t>คณะกรรมการชุดที่</a:t>
                      </a:r>
                      <a:r>
                        <a:rPr lang="th-TH" sz="2000" b="1" baseline="0" dirty="0" smtClean="0">
                          <a:latin typeface="Tahoma" pitchFamily="34" charset="0"/>
                          <a:cs typeface="Tahoma" pitchFamily="34" charset="0"/>
                        </a:rPr>
                        <a:t> 1</a:t>
                      </a:r>
                      <a:endParaRPr lang="th-TH" sz="20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ahoma" pitchFamily="34" charset="0"/>
                          <a:cs typeface="Tahoma" pitchFamily="34" charset="0"/>
                        </a:rPr>
                        <a:t>2 , 3 , 4 , 5 , 21</a:t>
                      </a:r>
                      <a:endParaRPr lang="th-TH" sz="20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ahoma" pitchFamily="34" charset="0"/>
                          <a:cs typeface="Tahoma" pitchFamily="34" charset="0"/>
                        </a:rPr>
                        <a:t>คณะกรรมการชุดที่ 2</a:t>
                      </a:r>
                      <a:endParaRPr lang="th-TH" sz="20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ahoma" pitchFamily="34" charset="0"/>
                          <a:cs typeface="Tahoma" pitchFamily="34" charset="0"/>
                        </a:rPr>
                        <a:t>1 , 13 , 14 , 26 , 27 , 28 , 29 , 30 </a:t>
                      </a:r>
                      <a:endParaRPr lang="th-TH" sz="20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ahoma" pitchFamily="34" charset="0"/>
                          <a:cs typeface="Tahoma" pitchFamily="34" charset="0"/>
                        </a:rPr>
                        <a:t>คณะกรรมการชุดที่ 3</a:t>
                      </a:r>
                      <a:endParaRPr lang="th-TH" sz="20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ahoma" pitchFamily="34" charset="0"/>
                          <a:cs typeface="Tahoma" pitchFamily="34" charset="0"/>
                        </a:rPr>
                        <a:t>9 , 10 , 23 , 24 , 25 </a:t>
                      </a:r>
                      <a:endParaRPr lang="th-TH" sz="20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ahoma" pitchFamily="34" charset="0"/>
                          <a:cs typeface="Tahoma" pitchFamily="34" charset="0"/>
                        </a:rPr>
                        <a:t>คณะกรรมการชุดที่ 4</a:t>
                      </a:r>
                      <a:endParaRPr lang="th-TH" sz="20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ahoma" pitchFamily="34" charset="0"/>
                          <a:cs typeface="Tahoma" pitchFamily="34" charset="0"/>
                        </a:rPr>
                        <a:t>7 , 8 , 11 , 12 , 22 </a:t>
                      </a:r>
                      <a:endParaRPr lang="th-TH" sz="20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ahoma" pitchFamily="34" charset="0"/>
                          <a:cs typeface="Tahoma" pitchFamily="34" charset="0"/>
                        </a:rPr>
                        <a:t>คณะกรรมการชุดที่ 5</a:t>
                      </a:r>
                    </a:p>
                    <a:p>
                      <a:endParaRPr lang="th-TH" sz="20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ahoma" pitchFamily="34" charset="0"/>
                          <a:cs typeface="Tahoma" pitchFamily="34" charset="0"/>
                        </a:rPr>
                        <a:t>6 , 15 , 16 , 17 , 18 , 19 , 20</a:t>
                      </a:r>
                      <a:endParaRPr lang="th-TH" sz="20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37</a:t>
            </a:fld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14282" y="214290"/>
            <a:ext cx="8715436" cy="1214446"/>
          </a:xfrm>
          <a:prstGeom prst="rect">
            <a:avLst/>
          </a:prstGeom>
          <a:solidFill>
            <a:srgbClr val="003399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ahoma" pitchFamily="34" charset="0"/>
                <a:cs typeface="Tahoma" pitchFamily="34" charset="0"/>
              </a:rPr>
              <a:t>แนวทางการรายงานการประเมินตนเอง</a:t>
            </a:r>
          </a:p>
          <a:p>
            <a:pPr algn="ctr"/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Self Assessment Report : SAR</a:t>
            </a:r>
            <a:endParaRPr lang="th-TH" b="1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571612"/>
            <a:ext cx="8715436" cy="5262979"/>
          </a:xfrm>
          <a:prstGeom prst="rect">
            <a:avLst/>
          </a:prstGeom>
          <a:solidFill>
            <a:schemeClr val="bg1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514350" indent="-514350"/>
            <a:r>
              <a:rPr lang="th-TH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ประเด็นปัญหาที่พบ</a:t>
            </a:r>
          </a:p>
          <a:p>
            <a:pPr marL="514350" indent="-514350"/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1.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ไม่มีแผนงาน โครงการหรือ กิจกรรมรองรับในแต่ละตัวชี้วัดฯ</a:t>
            </a:r>
          </a:p>
          <a:p>
            <a:pPr marL="514350" indent="-514350"/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2.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ไม่มีการแต่งตั้งคณะกรรมการ ไม่มีการดำเนินการ</a:t>
            </a:r>
          </a:p>
          <a:p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3.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ขาดบุคลากรรับผิดชอบด้านงานประกันฯที่ชัดเจน</a:t>
            </a:r>
          </a:p>
          <a:p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4.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ทำแต่ไม่ได้รวบรวมเอกสาร หลักฐานให้เป็นระบบ</a:t>
            </a:r>
          </a:p>
          <a:p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5.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ในตัวชี้วัดแบบกระบวนการ 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PDCA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ขาด 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A </a:t>
            </a:r>
            <a:r>
              <a:rPr lang="th-TH" sz="2400" b="1" dirty="0" smtClean="0">
                <a:latin typeface="Tahoma" pitchFamily="34" charset="0"/>
                <a:cs typeface="+mj-cs"/>
              </a:rPr>
              <a:t>(การปรับปรุงพัฒนา)</a:t>
            </a:r>
          </a:p>
          <a:p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6.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การเขียน 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3 A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ในการรายงานแต่ละตัวชี้วัดฯ ยังไม่ถูกต้อง</a:t>
            </a:r>
          </a:p>
          <a:p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    </a:t>
            </a:r>
            <a:r>
              <a:rPr lang="th-TH" sz="2400" b="1" u="sng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ความตระหนัก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A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wareness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) </a:t>
            </a:r>
            <a:r>
              <a:rPr lang="th-TH" sz="2400" b="1" dirty="0" smtClean="0">
                <a:solidFill>
                  <a:srgbClr val="003399"/>
                </a:solidFill>
                <a:latin typeface="Tahoma" pitchFamily="34" charset="0"/>
                <a:cs typeface="+mj-cs"/>
              </a:rPr>
              <a:t>มีหลักฐาน มีการเตรียมการ มีการวางแผนไว้แล้ว</a:t>
            </a:r>
            <a:endParaRPr lang="en-US" sz="2400" b="1" dirty="0" smtClean="0">
              <a:solidFill>
                <a:srgbClr val="003399"/>
              </a:solidFill>
              <a:latin typeface="Tahoma" pitchFamily="34" charset="0"/>
              <a:cs typeface="+mj-cs"/>
            </a:endParaRPr>
          </a:p>
          <a:p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   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      เช่น </a:t>
            </a:r>
            <a:r>
              <a:rPr lang="th-TH" sz="2400" b="1" dirty="0" smtClean="0">
                <a:latin typeface="Tahoma" pitchFamily="34" charset="0"/>
                <a:cs typeface="+mj-cs"/>
              </a:rPr>
              <a:t>วิทยาลัยให้ความสำคัญ ..ได้ส่งเสริม สนับสนุนกับเรื่อง...โดยกำหนดไว้ในวิสัยทัศน์ </a:t>
            </a:r>
          </a:p>
          <a:p>
            <a:r>
              <a:rPr lang="th-TH" sz="2400" b="1" dirty="0" smtClean="0">
                <a:latin typeface="Tahoma" pitchFamily="34" charset="0"/>
                <a:cs typeface="+mj-cs"/>
              </a:rPr>
              <a:t>                 </a:t>
            </a:r>
            <a:r>
              <a:rPr lang="th-TH" sz="2400" b="1" dirty="0" err="1" smtClean="0">
                <a:latin typeface="Tahoma" pitchFamily="34" charset="0"/>
                <a:cs typeface="+mj-cs"/>
              </a:rPr>
              <a:t>พันธ</a:t>
            </a:r>
            <a:r>
              <a:rPr lang="th-TH" sz="2400" b="1" dirty="0" smtClean="0">
                <a:latin typeface="Tahoma" pitchFamily="34" charset="0"/>
                <a:cs typeface="+mj-cs"/>
              </a:rPr>
              <a:t>กิจ...แผนงาน..แผนพัฒนาฯ.....โครงการ..กิจกรรม....</a:t>
            </a:r>
            <a:endParaRPr lang="en-US" sz="2400" b="1" dirty="0" smtClean="0">
              <a:latin typeface="Tahoma" pitchFamily="34" charset="0"/>
              <a:cs typeface="+mj-cs"/>
            </a:endParaRPr>
          </a:p>
          <a:p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    </a:t>
            </a:r>
            <a:r>
              <a:rPr lang="th-TH" sz="2400" b="1" u="sng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ความพยายาม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A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ttempt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) </a:t>
            </a:r>
            <a:r>
              <a:rPr lang="th-TH" sz="2400" b="1" dirty="0" smtClean="0">
                <a:solidFill>
                  <a:srgbClr val="003399"/>
                </a:solidFill>
                <a:latin typeface="Tahoma" pitchFamily="34" charset="0"/>
                <a:cs typeface="+mj-cs"/>
              </a:rPr>
              <a:t>การได้ลงมือทำ หรือดำเนินการตามความตระหนัก</a:t>
            </a:r>
          </a:p>
          <a:p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          เช่น </a:t>
            </a:r>
            <a:r>
              <a:rPr lang="th-TH" sz="2400" b="1" dirty="0" smtClean="0">
                <a:latin typeface="Tahoma" pitchFamily="34" charset="0"/>
                <a:cs typeface="+mj-cs"/>
              </a:rPr>
              <a:t>วิทยาลัยได้ดำเนินโครงการ/กิจกรรม...ตามแผนงาน...ได้รวบรวม ได้ทำ....</a:t>
            </a:r>
            <a:endParaRPr lang="en-US" sz="2400" b="1" dirty="0" smtClean="0">
              <a:latin typeface="Tahoma" pitchFamily="34" charset="0"/>
              <a:cs typeface="+mj-cs"/>
            </a:endParaRPr>
          </a:p>
          <a:p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    </a:t>
            </a:r>
            <a:r>
              <a:rPr lang="th-TH" sz="2400" b="1" u="sng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ผลสัมฤทธิ์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 (</a:t>
            </a:r>
            <a:r>
              <a:rPr lang="en-US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A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chievement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) </a:t>
            </a:r>
            <a:r>
              <a:rPr lang="th-TH" sz="2400" b="1" dirty="0" smtClean="0">
                <a:latin typeface="Tahoma" pitchFamily="34" charset="0"/>
                <a:cs typeface="+mj-cs"/>
              </a:rPr>
              <a:t>ผลสำเร็จเชิงปริมาณ/คุณภาพตาม </a:t>
            </a:r>
            <a:r>
              <a:rPr lang="en-US" sz="2400" b="1" dirty="0" smtClean="0">
                <a:latin typeface="Tahoma" pitchFamily="34" charset="0"/>
                <a:cs typeface="+mj-cs"/>
              </a:rPr>
              <a:t>Attempt</a:t>
            </a:r>
          </a:p>
          <a:p>
            <a:r>
              <a:rPr lang="en-US" sz="2400" b="1" dirty="0" smtClean="0">
                <a:latin typeface="Tahoma" pitchFamily="34" charset="0"/>
                <a:cs typeface="+mj-cs"/>
              </a:rPr>
              <a:t>         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เช่น</a:t>
            </a:r>
            <a:r>
              <a:rPr lang="th-TH" sz="2400" b="1" dirty="0" smtClean="0">
                <a:latin typeface="Tahoma" pitchFamily="34" charset="0"/>
                <a:cs typeface="+mj-cs"/>
              </a:rPr>
              <a:t>  ผลสัมฤทธิ์ตามประเด็นการพิจารณาของแต่ละตัวชี้วัดความสำเร็จ</a:t>
            </a: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 dirty="0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38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4"/>
          <p:cNvSpPr/>
          <p:nvPr/>
        </p:nvSpPr>
        <p:spPr>
          <a:xfrm>
            <a:off x="3014663" y="2584007"/>
            <a:ext cx="2919412" cy="2065034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5240" tIns="15240" rIns="15240" bIns="15240" spcCol="1270" anchor="ctr" anchorCtr="1"/>
          <a:lstStyle/>
          <a:p>
            <a:pPr algn="ctr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th-TH" sz="2200" b="1" dirty="0" smtClean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ความสำเร็จ                         </a:t>
            </a:r>
            <a:r>
              <a:rPr lang="th-TH" sz="2200" b="1" spc="-40" dirty="0" smtClean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ของ</a:t>
            </a:r>
            <a:r>
              <a:rPr lang="th-TH" sz="2200" b="1" spc="-40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ระบบการประกันคุณภาพภายใน</a:t>
            </a:r>
            <a:r>
              <a:rPr lang="th-TH" sz="22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เพื่อการพัฒนาคุณภาพการศึกษาและพัฒนามาตรฐานการศึกษา   ทุกระดับ</a:t>
            </a:r>
          </a:p>
        </p:txBody>
      </p:sp>
      <p:grpSp>
        <p:nvGrpSpPr>
          <p:cNvPr id="22" name="กลุ่ม 21"/>
          <p:cNvGrpSpPr/>
          <p:nvPr/>
        </p:nvGrpSpPr>
        <p:grpSpPr>
          <a:xfrm>
            <a:off x="5986905" y="2667355"/>
            <a:ext cx="3014220" cy="1857375"/>
            <a:chOff x="5986905" y="3000375"/>
            <a:chExt cx="3014220" cy="1857375"/>
          </a:xfrm>
        </p:grpSpPr>
        <p:sp>
          <p:nvSpPr>
            <p:cNvPr id="13" name="สี่เหลี่ยมมุมมน 4"/>
            <p:cNvSpPr/>
            <p:nvPr/>
          </p:nvSpPr>
          <p:spPr>
            <a:xfrm>
              <a:off x="6373813" y="3000375"/>
              <a:ext cx="2627312" cy="1857375"/>
            </a:xfrm>
            <a:prstGeom prst="roundRect">
              <a:avLst/>
            </a:prstGeom>
            <a:solidFill>
              <a:srgbClr val="003399"/>
            </a:soli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สถานศึกษาและ</a:t>
              </a:r>
              <a:r>
                <a:rPr lang="th-TH" sz="2400" b="1" dirty="0" smtClean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หน่วยงาน     ต้น</a:t>
              </a: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สังกัดต้องนำผล</a:t>
              </a:r>
              <a:r>
                <a:rPr lang="th-TH" sz="2400" b="1" dirty="0" smtClean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จาก       การ</a:t>
              </a: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ประเมินคุณภาพไป</a:t>
              </a:r>
              <a:r>
                <a:rPr lang="th-TH" sz="2400" b="1" dirty="0" smtClean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ใช้      ใน</a:t>
              </a: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การพัฒนาคุณภาพการศึกษา</a:t>
              </a:r>
            </a:p>
          </p:txBody>
        </p:sp>
        <p:sp>
          <p:nvSpPr>
            <p:cNvPr id="15" name="ลูกศรลง 14"/>
            <p:cNvSpPr/>
            <p:nvPr/>
          </p:nvSpPr>
          <p:spPr>
            <a:xfrm>
              <a:off x="5986905" y="3784027"/>
              <a:ext cx="357190" cy="357190"/>
            </a:xfrm>
            <a:prstGeom prst="downArrow">
              <a:avLst/>
            </a:prstGeom>
            <a:solidFill>
              <a:srgbClr val="FFFF00"/>
            </a:solidFill>
            <a:ln w="38100">
              <a:solidFill>
                <a:schemeClr val="accent1"/>
              </a:solidFill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sz="1800"/>
            </a:p>
          </p:txBody>
        </p:sp>
      </p:grpSp>
      <p:grpSp>
        <p:nvGrpSpPr>
          <p:cNvPr id="20" name="กลุ่ม 19"/>
          <p:cNvGrpSpPr/>
          <p:nvPr/>
        </p:nvGrpSpPr>
        <p:grpSpPr>
          <a:xfrm>
            <a:off x="116610" y="2725005"/>
            <a:ext cx="2812316" cy="1739900"/>
            <a:chOff x="116610" y="3057525"/>
            <a:chExt cx="2812316" cy="1739900"/>
          </a:xfrm>
        </p:grpSpPr>
        <p:sp>
          <p:nvSpPr>
            <p:cNvPr id="10" name="สี่เหลี่ยมมุมมน 4"/>
            <p:cNvSpPr/>
            <p:nvPr/>
          </p:nvSpPr>
          <p:spPr>
            <a:xfrm>
              <a:off x="116610" y="3057525"/>
              <a:ext cx="2411413" cy="1739900"/>
            </a:xfrm>
            <a:prstGeom prst="roundRect">
              <a:avLst/>
            </a:prstGeom>
            <a:solidFill>
              <a:srgbClr val="003399"/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บุคลากรใน</a:t>
              </a:r>
              <a:r>
                <a:rPr lang="th-TH" sz="2400" b="1" dirty="0" smtClean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สถานศึกษาและ</a:t>
              </a: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หน่วยงานต้น</a:t>
              </a:r>
              <a:r>
                <a:rPr lang="th-TH" sz="2400" b="1" dirty="0" smtClean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สังกัดต้อง</a:t>
              </a: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รู้และเข้าใจเรื่องการประกันคุณภาพการศึกษา</a:t>
              </a:r>
            </a:p>
          </p:txBody>
        </p:sp>
        <p:sp>
          <p:nvSpPr>
            <p:cNvPr id="16" name="ลูกศรลง 15"/>
            <p:cNvSpPr/>
            <p:nvPr/>
          </p:nvSpPr>
          <p:spPr>
            <a:xfrm>
              <a:off x="2571736" y="3740299"/>
              <a:ext cx="357190" cy="357190"/>
            </a:xfrm>
            <a:prstGeom prst="downArrow">
              <a:avLst/>
            </a:prstGeom>
            <a:solidFill>
              <a:srgbClr val="FFFF00"/>
            </a:solidFill>
            <a:ln w="38100">
              <a:solidFill>
                <a:schemeClr val="accent1"/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sz="1800"/>
            </a:p>
          </p:txBody>
        </p:sp>
      </p:grpSp>
      <p:grpSp>
        <p:nvGrpSpPr>
          <p:cNvPr id="23" name="กลุ่ม 22"/>
          <p:cNvGrpSpPr/>
          <p:nvPr/>
        </p:nvGrpSpPr>
        <p:grpSpPr>
          <a:xfrm>
            <a:off x="2857488" y="4843905"/>
            <a:ext cx="3122613" cy="1616257"/>
            <a:chOff x="2857488" y="4843905"/>
            <a:chExt cx="3122613" cy="1616257"/>
          </a:xfrm>
        </p:grpSpPr>
        <p:sp>
          <p:nvSpPr>
            <p:cNvPr id="7" name="สี่เหลี่ยมมุมมน 4"/>
            <p:cNvSpPr/>
            <p:nvPr/>
          </p:nvSpPr>
          <p:spPr>
            <a:xfrm>
              <a:off x="2857488" y="5253641"/>
              <a:ext cx="3122613" cy="1206521"/>
            </a:xfrm>
            <a:prstGeom prst="roundRect">
              <a:avLst/>
            </a:prstGeom>
            <a:solidFill>
              <a:srgbClr val="003399"/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สถานศึกษาและหน่วยงานต้นสังกัดต้องมีและใช้ข้อมูลที่เป็นจริง</a:t>
              </a:r>
            </a:p>
          </p:txBody>
        </p:sp>
        <p:sp>
          <p:nvSpPr>
            <p:cNvPr id="17" name="ลูกศรลง 16"/>
            <p:cNvSpPr/>
            <p:nvPr/>
          </p:nvSpPr>
          <p:spPr>
            <a:xfrm>
              <a:off x="4214810" y="4843905"/>
              <a:ext cx="384900" cy="342560"/>
            </a:xfrm>
            <a:prstGeom prst="downArrow">
              <a:avLst/>
            </a:prstGeom>
            <a:solidFill>
              <a:srgbClr val="FFFF00"/>
            </a:solidFill>
            <a:ln w="38100">
              <a:solidFill>
                <a:schemeClr val="accent1"/>
              </a:solidFill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sz="1800"/>
            </a:p>
          </p:txBody>
        </p:sp>
      </p:grpSp>
      <p:grpSp>
        <p:nvGrpSpPr>
          <p:cNvPr id="21" name="กลุ่ม 20"/>
          <p:cNvGrpSpPr/>
          <p:nvPr/>
        </p:nvGrpSpPr>
        <p:grpSpPr>
          <a:xfrm>
            <a:off x="2330450" y="357166"/>
            <a:ext cx="4279900" cy="2056952"/>
            <a:chOff x="2330450" y="657666"/>
            <a:chExt cx="4279900" cy="2056952"/>
          </a:xfrm>
        </p:grpSpPr>
        <p:sp>
          <p:nvSpPr>
            <p:cNvPr id="14" name="ลูกศรลง 13"/>
            <p:cNvSpPr/>
            <p:nvPr/>
          </p:nvSpPr>
          <p:spPr>
            <a:xfrm>
              <a:off x="4214810" y="2357430"/>
              <a:ext cx="355603" cy="357188"/>
            </a:xfrm>
            <a:prstGeom prst="downArrow">
              <a:avLst/>
            </a:prstGeom>
            <a:solidFill>
              <a:srgbClr val="FFFF00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sz="1800"/>
            </a:p>
          </p:txBody>
        </p:sp>
        <p:sp>
          <p:nvSpPr>
            <p:cNvPr id="3" name="สี่เหลี่ยมมุมมน 4"/>
            <p:cNvSpPr/>
            <p:nvPr/>
          </p:nvSpPr>
          <p:spPr>
            <a:xfrm>
              <a:off x="2330450" y="657666"/>
              <a:ext cx="4279900" cy="1597025"/>
            </a:xfrm>
            <a:prstGeom prst="roundRect">
              <a:avLst/>
            </a:prstGeom>
            <a:solidFill>
              <a:srgbClr val="003399"/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สถานศึกษาและหน่วยงานต้น</a:t>
              </a:r>
              <a:r>
                <a:rPr lang="th-TH" sz="2400" b="1" dirty="0" smtClean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สังกัด              ต้อง</a:t>
              </a: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แสวงหาจุดอ่อนและ</a:t>
              </a:r>
              <a:r>
                <a:rPr lang="th-TH" sz="2400" b="1" dirty="0" smtClean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ข้อเสนอแนะ            เพื่อ</a:t>
              </a: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การพัฒนา</a:t>
              </a:r>
            </a:p>
          </p:txBody>
        </p:sp>
      </p:grpSp>
      <p:sp>
        <p:nvSpPr>
          <p:cNvPr id="25" name="แผนผังลำดับงาน: กระบวนการ 24"/>
          <p:cNvSpPr/>
          <p:nvPr/>
        </p:nvSpPr>
        <p:spPr>
          <a:xfrm>
            <a:off x="0" y="6357958"/>
            <a:ext cx="2000232" cy="500042"/>
          </a:xfrm>
          <a:prstGeom prst="flowChartProcess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39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14282" y="214290"/>
            <a:ext cx="8715436" cy="7143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พ.ร.บ.การอาชีวศึกษา พ.ศ. 2551</a:t>
            </a:r>
            <a:endParaRPr lang="th-TH" sz="3200" b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010245"/>
            <a:ext cx="8572560" cy="532453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Tahoma" pitchFamily="34" charset="0"/>
                <a:cs typeface="Tahoma" pitchFamily="34" charset="0"/>
              </a:rPr>
              <a:t>  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มาตรา 13 </a:t>
            </a:r>
            <a:r>
              <a:rPr lang="th-TH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cs typeface="Tahoma" pitchFamily="34" charset="0"/>
              </a:rPr>
              <a:t>สถานศึกษาอาชีวศึกษาสามารถรวมกันเป็นสถาบันได้ การรวมสถานศึกษาอาชีวศึกษาเพื่อจัดตั้งเป็นสถาบันให้กระทำได้โดยคำแนะนำของคณะกรรมการการอาชีวศึกษา และคำนึงถึงการประสานความร่วมมือให้เกิดประโยชน์สูงสุดในการใช้ทรัพยากรร่วมกัน ทั้งนี้ให้เป็นไปตามที่กำหนดในกฎกระทรวง</a:t>
            </a:r>
          </a:p>
          <a:p>
            <a:pPr algn="thaiDist">
              <a:spcBef>
                <a:spcPts val="1200"/>
              </a:spcBef>
            </a:pP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มาตรา 14  </a:t>
            </a:r>
            <a:r>
              <a:rPr lang="th-TH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cs typeface="Tahoma" pitchFamily="34" charset="0"/>
              </a:rPr>
              <a:t>ในกรณีที่มีความเหมาะสม หรือมีความจำเป็นจะจัดตั้งสถาบันเพื่อดำเนินการจัดการอาชีวศึกษา และการฝึกอบรมวิชาชีพตามพระราชบัญญัตินี้ก็ได้  ทั้งนี้โดยให้ออกเป็นกฎกระทรวง</a:t>
            </a:r>
          </a:p>
          <a:p>
            <a:pPr algn="thaiDist"/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</a:t>
            </a:r>
            <a:endParaRPr lang="th-TH" dirty="0" smtClean="0">
              <a:solidFill>
                <a:schemeClr val="bg1">
                  <a:lumMod val="9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algn="thaiDist"/>
            <a:endParaRPr lang="th-TH" sz="2200" dirty="0" smtClean="0">
              <a:solidFill>
                <a:schemeClr val="bg1">
                  <a:lumMod val="9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ตัวยึดท้ายกระดา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4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 descr="Peop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14554"/>
            <a:ext cx="7599787" cy="3571900"/>
          </a:xfrm>
          <a:prstGeom prst="rect">
            <a:avLst/>
          </a:prstGeom>
        </p:spPr>
      </p:pic>
      <p:pic>
        <p:nvPicPr>
          <p:cNvPr id="11" name="รูปภาพ 10" descr="b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5" y="1500174"/>
            <a:ext cx="3643306" cy="5357826"/>
          </a:xfrm>
          <a:prstGeom prst="rect">
            <a:avLst/>
          </a:prstGeom>
        </p:spPr>
      </p:pic>
      <p:sp>
        <p:nvSpPr>
          <p:cNvPr id="8" name="สี่เหลี่ยมผืนผ้า 7"/>
          <p:cNvSpPr/>
          <p:nvPr/>
        </p:nvSpPr>
        <p:spPr>
          <a:xfrm>
            <a:off x="0" y="5715000"/>
            <a:ext cx="9144000" cy="114300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smtClean="0"/>
              <a:t>   MR. PONGSAKDIPON  TAKAEW   :  081-876 4470 </a:t>
            </a:r>
            <a:endParaRPr lang="th-TH" b="1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8488" y="155298"/>
            <a:ext cx="8929718" cy="184494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54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การประกันคุณภาพภายในสถานศึกษา</a:t>
            </a:r>
          </a:p>
          <a:p>
            <a:pPr algn="ctr">
              <a:defRPr/>
            </a:pPr>
            <a:r>
              <a:rPr lang="th-TH" sz="54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เป็นหน้าที่ของทุกคนในสถานศึกษา</a:t>
            </a:r>
          </a:p>
        </p:txBody>
      </p:sp>
      <p:sp>
        <p:nvSpPr>
          <p:cNvPr id="7" name="ตัวยึดท้ายกระดา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40</a:t>
            </a:fld>
            <a:endParaRPr lang="th-TH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14282" y="214290"/>
            <a:ext cx="8715436" cy="7143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พ.ร.บ.การอาชีวศึกษา พ.ศ. 2551</a:t>
            </a:r>
            <a:endParaRPr lang="th-TH" sz="3200" b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071546"/>
            <a:ext cx="8643998" cy="440120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มาตรา 15  </a:t>
            </a:r>
            <a:r>
              <a:rPr lang="th-TH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cs typeface="Tahoma" pitchFamily="34" charset="0"/>
              </a:rPr>
              <a:t>ให้สถาบันตามมาตรา 13 และมาตรา 14 เป็นนิติบุคคล และเป็นส่วนราชการสังกัดสำนักงานคณะกรรมการการอาชีวศึกษา</a:t>
            </a:r>
          </a:p>
          <a:p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มาตรา 16  </a:t>
            </a:r>
            <a:r>
              <a:rPr lang="th-TH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cs typeface="Tahoma" pitchFamily="34" charset="0"/>
              </a:rPr>
              <a:t>ให้สถาบันตามมาตรา15 เป็นสถาบันอุดมศึกษา ด้านวิชาชีพและเทคโนโลยี มีวัตถุประสงค์ให้การศึกษา ส่งเสริมวิชาการและวิชาชีพชั้นสูง ที่ชำนาญการปฏิบัติการสอน การวิจัย การถ่ายทอดวิทยาการและเทคโนโลยี  ทะนุบำรุงศาสนา ศิลปะและวัฒนธรรม และอนุรักษ์สิ่งแวดล้อม รวมทั้งให้บริการวิชาการและวิชาชีพแก่สังคม</a:t>
            </a:r>
          </a:p>
          <a:p>
            <a:pPr algn="thaiDist"/>
            <a:endParaRPr lang="th-TH" dirty="0" smtClean="0">
              <a:solidFill>
                <a:schemeClr val="bg1">
                  <a:lumMod val="9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ตัวยึดท้ายกระดา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5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6</a:t>
            </a:fld>
            <a:endParaRPr lang="th-TH"/>
          </a:p>
        </p:txBody>
      </p:sp>
      <p:sp>
        <p:nvSpPr>
          <p:cNvPr id="26" name="สี่เหลี่ยมผืนผ้า 25"/>
          <p:cNvSpPr/>
          <p:nvPr/>
        </p:nvSpPr>
        <p:spPr>
          <a:xfrm>
            <a:off x="509558" y="357166"/>
            <a:ext cx="8501122" cy="1128758"/>
          </a:xfrm>
          <a:prstGeom prst="rect">
            <a:avLst/>
          </a:prstGeom>
          <a:solidFill>
            <a:schemeClr val="accent2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สรุปภารกิจของสถาบัน</a:t>
            </a:r>
            <a:endParaRPr lang="th-TH" sz="40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กลุ่ม 26"/>
          <p:cNvGrpSpPr/>
          <p:nvPr/>
        </p:nvGrpSpPr>
        <p:grpSpPr>
          <a:xfrm>
            <a:off x="1009624" y="2014345"/>
            <a:ext cx="7358114" cy="1290818"/>
            <a:chOff x="1142976" y="1926199"/>
            <a:chExt cx="6858048" cy="1004323"/>
          </a:xfrm>
          <a:solidFill>
            <a:srgbClr val="FF33CC"/>
          </a:solidFill>
        </p:grpSpPr>
        <p:sp>
          <p:nvSpPr>
            <p:cNvPr id="28" name="สี่เหลี่ยมผืนผ้า 27"/>
            <p:cNvSpPr/>
            <p:nvPr/>
          </p:nvSpPr>
          <p:spPr>
            <a:xfrm>
              <a:off x="2474636" y="1926199"/>
              <a:ext cx="4461059" cy="714380"/>
            </a:xfrm>
            <a:prstGeom prst="rect">
              <a:avLst/>
            </a:prstGeom>
            <a:solidFill>
              <a:srgbClr val="006666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32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สถาบันการอาชีวศึกษา</a:t>
              </a:r>
              <a:endParaRPr lang="th-TH" sz="32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29" name="ตัวเชื่อมต่อตรง 28"/>
            <p:cNvCxnSpPr/>
            <p:nvPr/>
          </p:nvCxnSpPr>
          <p:spPr>
            <a:xfrm rot="5400000">
              <a:off x="4526389" y="2785264"/>
              <a:ext cx="285752" cy="1588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ตัวเชื่อมต่อตรง 29"/>
            <p:cNvCxnSpPr/>
            <p:nvPr/>
          </p:nvCxnSpPr>
          <p:spPr>
            <a:xfrm>
              <a:off x="1142976" y="2928934"/>
              <a:ext cx="6858048" cy="1588"/>
            </a:xfrm>
            <a:prstGeom prst="line">
              <a:avLst/>
            </a:prstGeom>
            <a:grpFill/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" name="กลุ่ม 30"/>
          <p:cNvGrpSpPr/>
          <p:nvPr/>
        </p:nvGrpSpPr>
        <p:grpSpPr>
          <a:xfrm>
            <a:off x="259904" y="3286123"/>
            <a:ext cx="2077599" cy="1168723"/>
            <a:chOff x="340637" y="2928934"/>
            <a:chExt cx="1821693" cy="949803"/>
          </a:xfrm>
        </p:grpSpPr>
        <p:sp>
          <p:nvSpPr>
            <p:cNvPr id="32" name="สี่เหลี่ยมผืนผ้า 31"/>
            <p:cNvSpPr/>
            <p:nvPr/>
          </p:nvSpPr>
          <p:spPr>
            <a:xfrm>
              <a:off x="340637" y="3279623"/>
              <a:ext cx="1821693" cy="599114"/>
            </a:xfrm>
            <a:prstGeom prst="rect">
              <a:avLst/>
            </a:prstGeom>
            <a:solidFill>
              <a:srgbClr val="003366"/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จัดการอาชีวศึกษา</a:t>
              </a:r>
              <a:endParaRPr lang="th-TH" sz="1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33" name="ตัวเชื่อมต่อตรง 32"/>
            <p:cNvCxnSpPr/>
            <p:nvPr/>
          </p:nvCxnSpPr>
          <p:spPr>
            <a:xfrm rot="5400000">
              <a:off x="820211" y="3106735"/>
              <a:ext cx="35719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cxnSp>
      </p:grpSp>
      <p:grpSp>
        <p:nvGrpSpPr>
          <p:cNvPr id="6" name="กลุ่ม 33"/>
          <p:cNvGrpSpPr/>
          <p:nvPr/>
        </p:nvGrpSpPr>
        <p:grpSpPr>
          <a:xfrm>
            <a:off x="4778992" y="3299235"/>
            <a:ext cx="1785950" cy="1343674"/>
            <a:chOff x="5048668" y="2928934"/>
            <a:chExt cx="1571636" cy="1076652"/>
          </a:xfrm>
        </p:grpSpPr>
        <p:sp>
          <p:nvSpPr>
            <p:cNvPr id="35" name="สี่เหลี่ยมผืนผ้า 34"/>
            <p:cNvSpPr/>
            <p:nvPr/>
          </p:nvSpPr>
          <p:spPr>
            <a:xfrm>
              <a:off x="5048668" y="3291206"/>
              <a:ext cx="1571636" cy="714380"/>
            </a:xfrm>
            <a:prstGeom prst="rect">
              <a:avLst/>
            </a:prstGeom>
            <a:solidFill>
              <a:srgbClr val="0066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บริการวิชาการ</a:t>
              </a:r>
            </a:p>
            <a:p>
              <a:pPr algn="ctr"/>
              <a:r>
                <a:rPr lang="th-TH" sz="18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และวิชาชีพ</a:t>
              </a:r>
              <a:endParaRPr lang="th-TH" sz="1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36" name="ตัวเชื่อมต่อตรง 35"/>
            <p:cNvCxnSpPr/>
            <p:nvPr/>
          </p:nvCxnSpPr>
          <p:spPr>
            <a:xfrm rot="5400000">
              <a:off x="5636930" y="3106735"/>
              <a:ext cx="357190" cy="158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" name="กลุ่ม 36"/>
          <p:cNvGrpSpPr/>
          <p:nvPr/>
        </p:nvGrpSpPr>
        <p:grpSpPr>
          <a:xfrm>
            <a:off x="2638479" y="3316488"/>
            <a:ext cx="1800201" cy="2416673"/>
            <a:chOff x="2486079" y="3459364"/>
            <a:chExt cx="1800201" cy="2416673"/>
          </a:xfrm>
        </p:grpSpPr>
        <p:sp>
          <p:nvSpPr>
            <p:cNvPr id="38" name="สี่เหลี่ยมผืนผ้า 37"/>
            <p:cNvSpPr/>
            <p:nvPr/>
          </p:nvSpPr>
          <p:spPr>
            <a:xfrm>
              <a:off x="2486079" y="3885235"/>
              <a:ext cx="1800201" cy="1990802"/>
            </a:xfrm>
            <a:prstGeom prst="rect">
              <a:avLst/>
            </a:prstGeom>
            <a:solidFill>
              <a:srgbClr val="C00000"/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การวิจัย ถ่ายทอดวิทยาการและเทคโนโลยี</a:t>
              </a:r>
              <a:endParaRPr lang="th-TH" sz="1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39" name="ตัวเชื่อมต่อตรง 38"/>
            <p:cNvCxnSpPr/>
            <p:nvPr/>
          </p:nvCxnSpPr>
          <p:spPr>
            <a:xfrm rot="5400000">
              <a:off x="3149631" y="3678218"/>
              <a:ext cx="439519" cy="181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" name="กลุ่ม 39"/>
          <p:cNvGrpSpPr/>
          <p:nvPr/>
        </p:nvGrpSpPr>
        <p:grpSpPr>
          <a:xfrm>
            <a:off x="7292553" y="3302362"/>
            <a:ext cx="1718127" cy="2363794"/>
            <a:chOff x="7140153" y="3445238"/>
            <a:chExt cx="1718127" cy="2363794"/>
          </a:xfrm>
        </p:grpSpPr>
        <p:sp>
          <p:nvSpPr>
            <p:cNvPr id="41" name="สี่เหลี่ยมผืนผ้า 40"/>
            <p:cNvSpPr/>
            <p:nvPr/>
          </p:nvSpPr>
          <p:spPr>
            <a:xfrm>
              <a:off x="7140153" y="3870304"/>
              <a:ext cx="1718127" cy="1938728"/>
            </a:xfrm>
            <a:prstGeom prst="rect">
              <a:avLst/>
            </a:prstGeom>
            <a:solidFill>
              <a:srgbClr val="800000"/>
            </a:solidFill>
            <a:ln>
              <a:solidFill>
                <a:srgbClr val="660066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ทะนุบำรุงศาสนา ศิลปะ วัฒนธรรม และสิ่งแวดล้อม</a:t>
              </a:r>
              <a:endParaRPr lang="th-TH" sz="1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42" name="ตัวเชื่อมต่อตรง 41"/>
            <p:cNvCxnSpPr/>
            <p:nvPr/>
          </p:nvCxnSpPr>
          <p:spPr>
            <a:xfrm rot="5400000">
              <a:off x="7977669" y="3664092"/>
              <a:ext cx="439519" cy="181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4" name="ตัวยึดท้ายกระดาษ 20"/>
          <p:cNvSpPr txBox="1">
            <a:spLocks/>
          </p:cNvSpPr>
          <p:nvPr/>
        </p:nvSpPr>
        <p:spPr>
          <a:xfrm>
            <a:off x="3276600" y="621347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การประกันคุณภาพ สถาบันภาคกลาง 2 (27 เม.ย. 60)</a:t>
            </a: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ตัวยึดหมายเลขภาพนิ่ง 19"/>
          <p:cNvSpPr txBox="1">
            <a:spLocks/>
          </p:cNvSpPr>
          <p:nvPr/>
        </p:nvSpPr>
        <p:spPr>
          <a:xfrm>
            <a:off x="6705600" y="621347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B247D7-0E99-48C3-A2EB-7E2C7C5C2FFB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สี่เหลี่ยมผืนผ้า 12"/>
          <p:cNvSpPr/>
          <p:nvPr/>
        </p:nvSpPr>
        <p:spPr>
          <a:xfrm>
            <a:off x="7529530" y="3814762"/>
            <a:ext cx="1571636" cy="7143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2" name="กลุ่ม 40"/>
          <p:cNvGrpSpPr/>
          <p:nvPr/>
        </p:nvGrpSpPr>
        <p:grpSpPr>
          <a:xfrm>
            <a:off x="0" y="0"/>
            <a:ext cx="9144000" cy="7500966"/>
            <a:chOff x="0" y="0"/>
            <a:chExt cx="9144000" cy="7500966"/>
          </a:xfrm>
        </p:grpSpPr>
        <p:sp>
          <p:nvSpPr>
            <p:cNvPr id="4" name="สี่เหลี่ยมผืนผ้า 3"/>
            <p:cNvSpPr/>
            <p:nvPr/>
          </p:nvSpPr>
          <p:spPr>
            <a:xfrm>
              <a:off x="0" y="0"/>
              <a:ext cx="9144000" cy="750096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" name="สี่เหลี่ยมผืนผ้า 4"/>
            <p:cNvSpPr/>
            <p:nvPr/>
          </p:nvSpPr>
          <p:spPr>
            <a:xfrm>
              <a:off x="357158" y="771544"/>
              <a:ext cx="8501122" cy="857256"/>
            </a:xfrm>
            <a:prstGeom prst="rect">
              <a:avLst/>
            </a:prstGeom>
            <a:solidFill>
              <a:srgbClr val="003399"/>
            </a:solidFill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แผนภูมิแสดงส่วนราชการของสถาบันการอาชีวศึกษา</a:t>
              </a:r>
              <a:endParaRPr lang="th-TH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" name="กลุ่ม 30"/>
          <p:cNvGrpSpPr/>
          <p:nvPr/>
        </p:nvGrpSpPr>
        <p:grpSpPr>
          <a:xfrm>
            <a:off x="857224" y="2160566"/>
            <a:ext cx="7358114" cy="1287472"/>
            <a:chOff x="1142976" y="1928802"/>
            <a:chExt cx="6858048" cy="1001720"/>
          </a:xfrm>
        </p:grpSpPr>
        <p:sp>
          <p:nvSpPr>
            <p:cNvPr id="6" name="สี่เหลี่ยมผืนผ้า 5"/>
            <p:cNvSpPr/>
            <p:nvPr/>
          </p:nvSpPr>
          <p:spPr>
            <a:xfrm>
              <a:off x="2607802" y="1928802"/>
              <a:ext cx="4035900" cy="714380"/>
            </a:xfrm>
            <a:prstGeom prst="rect">
              <a:avLst/>
            </a:prstGeom>
            <a:solidFill>
              <a:srgbClr val="9900CC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สถาบันการอาชีวศึกษา</a:t>
              </a:r>
              <a:endParaRPr lang="th-TH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22" name="ตัวเชื่อมต่อตรง 21"/>
            <p:cNvCxnSpPr/>
            <p:nvPr/>
          </p:nvCxnSpPr>
          <p:spPr>
            <a:xfrm rot="5400000">
              <a:off x="4526389" y="2785264"/>
              <a:ext cx="285752" cy="158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ตัวเชื่อมต่อตรง 23"/>
            <p:cNvCxnSpPr/>
            <p:nvPr/>
          </p:nvCxnSpPr>
          <p:spPr>
            <a:xfrm>
              <a:off x="1142976" y="2928934"/>
              <a:ext cx="6858048" cy="158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1" name="กลุ่ม 31"/>
          <p:cNvGrpSpPr/>
          <p:nvPr/>
        </p:nvGrpSpPr>
        <p:grpSpPr>
          <a:xfrm>
            <a:off x="207818" y="3461167"/>
            <a:ext cx="1792414" cy="1310557"/>
            <a:chOff x="428596" y="2928934"/>
            <a:chExt cx="1571636" cy="1065069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428596" y="3279623"/>
              <a:ext cx="1571636" cy="71438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สำนักงาน</a:t>
              </a:r>
            </a:p>
            <a:p>
              <a:pPr algn="ctr"/>
              <a:r>
                <a:rPr lang="th-TH" sz="14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ผู้อำนวยการสถาบัน</a:t>
              </a:r>
              <a:endParaRPr lang="th-TH" sz="1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25" name="ตัวเชื่อมต่อตรง 24"/>
            <p:cNvCxnSpPr/>
            <p:nvPr/>
          </p:nvCxnSpPr>
          <p:spPr>
            <a:xfrm rot="5400000">
              <a:off x="820211" y="3106735"/>
              <a:ext cx="357190" cy="158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" name="กลุ่ม 32"/>
          <p:cNvGrpSpPr/>
          <p:nvPr/>
        </p:nvGrpSpPr>
        <p:grpSpPr>
          <a:xfrm>
            <a:off x="2500298" y="3453802"/>
            <a:ext cx="1785950" cy="1230464"/>
            <a:chOff x="2714612" y="2928934"/>
            <a:chExt cx="1571636" cy="1087588"/>
          </a:xfrm>
        </p:grpSpPr>
        <p:sp>
          <p:nvSpPr>
            <p:cNvPr id="8" name="สี่เหลี่ยมผืนผ้า 7"/>
            <p:cNvSpPr/>
            <p:nvPr/>
          </p:nvSpPr>
          <p:spPr>
            <a:xfrm>
              <a:off x="2714612" y="3302142"/>
              <a:ext cx="1571636" cy="714380"/>
            </a:xfrm>
            <a:prstGeom prst="rect">
              <a:avLst/>
            </a:prstGeom>
            <a:solidFill>
              <a:srgbClr val="D60093"/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สำนักพัฒนา</a:t>
              </a:r>
            </a:p>
            <a:p>
              <a:pPr algn="ctr"/>
              <a:r>
                <a:rPr lang="th-TH" sz="14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กิจการนักศึกษา</a:t>
              </a:r>
            </a:p>
            <a:p>
              <a:pPr algn="ctr"/>
              <a:r>
                <a:rPr lang="th-TH" sz="14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และกิจการพิเศษ</a:t>
              </a:r>
              <a:endParaRPr lang="th-TH" sz="1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28" name="ตัวเชื่อมต่อตรง 27"/>
            <p:cNvCxnSpPr/>
            <p:nvPr/>
          </p:nvCxnSpPr>
          <p:spPr>
            <a:xfrm rot="5400000">
              <a:off x="3321041" y="3106735"/>
              <a:ext cx="357190" cy="158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" name="กลุ่ม 33"/>
          <p:cNvGrpSpPr/>
          <p:nvPr/>
        </p:nvGrpSpPr>
        <p:grpSpPr>
          <a:xfrm>
            <a:off x="5000628" y="3442110"/>
            <a:ext cx="1785950" cy="1357322"/>
            <a:chOff x="5000628" y="2928934"/>
            <a:chExt cx="1571636" cy="1087588"/>
          </a:xfrm>
        </p:grpSpPr>
        <p:sp>
          <p:nvSpPr>
            <p:cNvPr id="9" name="สี่เหลี่ยมผืนผ้า 8"/>
            <p:cNvSpPr/>
            <p:nvPr/>
          </p:nvSpPr>
          <p:spPr>
            <a:xfrm>
              <a:off x="5000628" y="3302142"/>
              <a:ext cx="1571636" cy="714380"/>
            </a:xfrm>
            <a:prstGeom prst="rect">
              <a:avLst/>
            </a:prstGeom>
            <a:solidFill>
              <a:srgbClr val="0033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อาชีวศึกษาบัณฑิต</a:t>
              </a:r>
              <a:endParaRPr lang="th-TH" sz="1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29" name="ตัวเชื่อมต่อตรง 28"/>
            <p:cNvCxnSpPr/>
            <p:nvPr/>
          </p:nvCxnSpPr>
          <p:spPr>
            <a:xfrm rot="5400000">
              <a:off x="5636930" y="3106735"/>
              <a:ext cx="357190" cy="158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" name="กลุ่ม 34"/>
          <p:cNvGrpSpPr/>
          <p:nvPr/>
        </p:nvGrpSpPr>
        <p:grpSpPr>
          <a:xfrm>
            <a:off x="6929454" y="3442110"/>
            <a:ext cx="2000264" cy="1643074"/>
            <a:chOff x="7183170" y="2928934"/>
            <a:chExt cx="1746548" cy="1444778"/>
          </a:xfrm>
        </p:grpSpPr>
        <p:grpSp>
          <p:nvGrpSpPr>
            <p:cNvPr id="21" name="กลุ่ม 15"/>
            <p:cNvGrpSpPr/>
            <p:nvPr/>
          </p:nvGrpSpPr>
          <p:grpSpPr>
            <a:xfrm>
              <a:off x="7183170" y="3302142"/>
              <a:ext cx="1746548" cy="1071570"/>
              <a:chOff x="6929454" y="4143380"/>
              <a:chExt cx="1746548" cy="1071570"/>
            </a:xfrm>
          </p:grpSpPr>
          <p:sp>
            <p:nvSpPr>
              <p:cNvPr id="12" name="สี่เหลี่ยมผืนผ้า 11"/>
              <p:cNvSpPr/>
              <p:nvPr/>
            </p:nvSpPr>
            <p:spPr>
              <a:xfrm>
                <a:off x="7104366" y="4500570"/>
                <a:ext cx="1571636" cy="714380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4" name="สี่เหลี่ยมผืนผ้า 13"/>
              <p:cNvSpPr/>
              <p:nvPr/>
            </p:nvSpPr>
            <p:spPr>
              <a:xfrm>
                <a:off x="7016910" y="4357694"/>
                <a:ext cx="1571636" cy="71438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" name="สี่เหลี่ยมผืนผ้า 9"/>
              <p:cNvSpPr/>
              <p:nvPr/>
            </p:nvSpPr>
            <p:spPr>
              <a:xfrm>
                <a:off x="7000892" y="4286256"/>
                <a:ext cx="1500198" cy="64294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5" name="สี่เหลี่ยมผืนผ้า 14"/>
              <p:cNvSpPr/>
              <p:nvPr/>
            </p:nvSpPr>
            <p:spPr>
              <a:xfrm>
                <a:off x="6929454" y="4143380"/>
                <a:ext cx="1500198" cy="642942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660066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th-TH" sz="1400" b="1" dirty="0" smtClean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วิทยาลัย</a:t>
                </a:r>
                <a:endParaRPr lang="th-TH" sz="14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  <p:cxnSp>
          <p:nvCxnSpPr>
            <p:cNvPr id="30" name="ตัวเชื่อมต่อตรง 29"/>
            <p:cNvCxnSpPr/>
            <p:nvPr/>
          </p:nvCxnSpPr>
          <p:spPr>
            <a:xfrm rot="5400000">
              <a:off x="8126561" y="3106735"/>
              <a:ext cx="357190" cy="158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3" name="กลุ่ม 38"/>
          <p:cNvGrpSpPr/>
          <p:nvPr/>
        </p:nvGrpSpPr>
        <p:grpSpPr>
          <a:xfrm>
            <a:off x="1142976" y="3449744"/>
            <a:ext cx="2214578" cy="2499536"/>
            <a:chOff x="1142976" y="2929728"/>
            <a:chExt cx="2214578" cy="2499536"/>
          </a:xfrm>
        </p:grpSpPr>
        <p:sp>
          <p:nvSpPr>
            <p:cNvPr id="17" name="สี่เหลี่ยมผืนผ้า 16"/>
            <p:cNvSpPr/>
            <p:nvPr/>
          </p:nvSpPr>
          <p:spPr>
            <a:xfrm>
              <a:off x="1142976" y="4698866"/>
              <a:ext cx="2214578" cy="730398"/>
            </a:xfrm>
            <a:prstGeom prst="rect">
              <a:avLst/>
            </a:prstGeom>
            <a:solidFill>
              <a:srgbClr val="003399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สำนักพัฒนายุทธศาสตร์และความร่วมมืออาชีวศึกษา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37" name="ตัวเชื่อมต่อตรง 36"/>
            <p:cNvCxnSpPr/>
            <p:nvPr/>
          </p:nvCxnSpPr>
          <p:spPr>
            <a:xfrm rot="5400000">
              <a:off x="1393009" y="3821909"/>
              <a:ext cx="1785950" cy="158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กลุ่ม 39"/>
          <p:cNvGrpSpPr/>
          <p:nvPr/>
        </p:nvGrpSpPr>
        <p:grpSpPr>
          <a:xfrm>
            <a:off x="3689197" y="3464968"/>
            <a:ext cx="1956536" cy="2470457"/>
            <a:chOff x="3689197" y="2915079"/>
            <a:chExt cx="1956536" cy="2470457"/>
          </a:xfrm>
        </p:grpSpPr>
        <p:sp>
          <p:nvSpPr>
            <p:cNvPr id="18" name="สี่เหลี่ยมผืนผ้า 17"/>
            <p:cNvSpPr/>
            <p:nvPr/>
          </p:nvSpPr>
          <p:spPr>
            <a:xfrm>
              <a:off x="3689197" y="4671156"/>
              <a:ext cx="1956536" cy="714380"/>
            </a:xfrm>
            <a:prstGeom prst="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ศูนย์วิจัยและพัฒนา</a:t>
              </a:r>
            </a:p>
            <a:p>
              <a:pPr algn="ctr"/>
              <a:r>
                <a:rPr lang="th-TH" sz="1400" b="1" dirty="0" smtClean="0">
                  <a:latin typeface="Tahoma" pitchFamily="34" charset="0"/>
                  <a:cs typeface="Tahoma" pitchFamily="34" charset="0"/>
                </a:rPr>
                <a:t>การอาชีวศึกษา</a:t>
              </a:r>
              <a:endParaRPr lang="th-TH" sz="1400" b="1" dirty="0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38" name="ตัวเชื่อมต่อตรง 37"/>
            <p:cNvCxnSpPr/>
            <p:nvPr/>
          </p:nvCxnSpPr>
          <p:spPr>
            <a:xfrm rot="5400000">
              <a:off x="3749669" y="3807260"/>
              <a:ext cx="1785950" cy="158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ตัวยึดท้ายกระดาษ 4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36" name="ตัวยึดหมายเลขภาพนิ่ง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214546" y="332656"/>
            <a:ext cx="6715172" cy="121444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สถาบันการอาชีวศึกษา</a:t>
            </a:r>
          </a:p>
          <a:p>
            <a:pPr algn="ctr"/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Institute of Vocational Education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)</a:t>
            </a:r>
            <a:endParaRPr lang="th-TH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643050"/>
            <a:ext cx="857256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สถาบันการอาชีวศึกษาภาคเหนือ                </a:t>
            </a:r>
            <a:r>
              <a:rPr lang="th-TH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4 </a:t>
            </a:r>
            <a:r>
              <a:rPr lang="th-TH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สถาบัน)</a:t>
            </a:r>
            <a:endParaRPr lang="th-TH" sz="8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857496"/>
            <a:ext cx="857256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สถาบันการอาชีวศึกษาภาคใต้                  (</a:t>
            </a:r>
            <a:r>
              <a:rPr lang="en-US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3 </a:t>
            </a:r>
            <a:r>
              <a:rPr lang="th-TH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สถาบัน)</a:t>
            </a:r>
            <a:endParaRPr lang="th-TH" sz="8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3429000"/>
            <a:ext cx="857256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สถาบันการอาชีวศึกษาภาคกลาง              (</a:t>
            </a:r>
            <a:r>
              <a:rPr lang="en-US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5 </a:t>
            </a:r>
            <a:r>
              <a:rPr lang="th-TH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สถาบัน)</a:t>
            </a:r>
            <a:endParaRPr lang="th-TH" sz="8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4000504"/>
            <a:ext cx="857256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สถาบันการอาชีวศึกษาภาคตะวันออก         (</a:t>
            </a:r>
            <a:r>
              <a:rPr lang="en-US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1 </a:t>
            </a:r>
            <a:r>
              <a:rPr lang="th-TH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สถาบัน)</a:t>
            </a:r>
            <a:endParaRPr lang="th-TH" sz="8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4572008"/>
            <a:ext cx="857256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สถาบันการอาชีวศึกษากรุงเทพมหานคร      (</a:t>
            </a:r>
            <a:r>
              <a:rPr lang="en-US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1 </a:t>
            </a:r>
            <a:r>
              <a:rPr lang="th-TH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สถาบัน)</a:t>
            </a:r>
            <a:endParaRPr lang="th-TH" sz="8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143512"/>
            <a:ext cx="857256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สถาบันการอาชีวศึกษาเกษตร                  (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4 </a:t>
            </a:r>
            <a:r>
              <a:rPr lang="th-TH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สถาบัน)</a:t>
            </a:r>
            <a:endParaRPr lang="th-TH" sz="8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2285992"/>
            <a:ext cx="857256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th-TH" sz="2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สถาบันการอาชีวศึกษาภาคตะวันออกเฉียงเหนือ  </a:t>
            </a:r>
            <a:r>
              <a:rPr lang="th-TH" sz="2600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2600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5 </a:t>
            </a:r>
            <a:r>
              <a:rPr lang="th-TH" sz="2600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สถาบัน)</a:t>
            </a:r>
            <a:endParaRPr lang="th-TH" sz="26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5786454"/>
            <a:ext cx="857256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Tahoma" pitchFamily="34" charset="0"/>
                <a:cs typeface="Tahoma" pitchFamily="34" charset="0"/>
              </a:rPr>
              <a:t>                                                  </a:t>
            </a:r>
            <a:r>
              <a:rPr lang="th-TH" b="1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รวม </a:t>
            </a:r>
            <a:r>
              <a:rPr lang="en-US" b="1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23 </a:t>
            </a:r>
            <a:r>
              <a:rPr lang="th-TH" b="1" dirty="0" smtClean="0">
                <a:solidFill>
                  <a:srgbClr val="EFF412"/>
                </a:solidFill>
                <a:latin typeface="Tahoma" pitchFamily="34" charset="0"/>
                <a:cs typeface="Tahoma" pitchFamily="34" charset="0"/>
              </a:rPr>
              <a:t>สถาบัน</a:t>
            </a:r>
            <a:endParaRPr lang="th-TH" sz="800" b="1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8</a:t>
            </a:fld>
            <a:endParaRPr lang="th-TH"/>
          </a:p>
        </p:txBody>
      </p:sp>
      <p:pic>
        <p:nvPicPr>
          <p:cNvPr id="15" name="รูปภาพ 14" descr="สอศ.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1401846" cy="13573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85720" y="332656"/>
            <a:ext cx="8643998" cy="1214446"/>
          </a:xfrm>
          <a:prstGeom prst="roundRect">
            <a:avLst/>
          </a:prstGeom>
          <a:solidFill>
            <a:srgbClr val="EFF412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สถาบันการอาชีวศึกษาภาคกลาง </a:t>
            </a:r>
            <a:r>
              <a:rPr lang="en-US" sz="32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2</a:t>
            </a:r>
            <a:endParaRPr lang="th-TH" sz="3200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Institute of Vocational Education Central Region 2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)</a:t>
            </a:r>
            <a:endParaRPr lang="th-TH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643050"/>
            <a:ext cx="8572560" cy="523220"/>
          </a:xfrm>
          <a:prstGeom prst="rect">
            <a:avLst/>
          </a:prstGeom>
          <a:solidFill>
            <a:srgbClr val="003300"/>
          </a:solidFill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itchFamily="34" charset="0"/>
                <a:cs typeface="Tahoma" pitchFamily="34" charset="0"/>
              </a:rPr>
              <a:t>    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1.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วิทยาลัยเทคนิคชัยนาท </a:t>
            </a:r>
            <a:endParaRPr lang="th-TH" sz="8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857496"/>
            <a:ext cx="8572560" cy="523220"/>
          </a:xfrm>
          <a:prstGeom prst="rect">
            <a:avLst/>
          </a:prstGeom>
          <a:solidFill>
            <a:srgbClr val="003366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3.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วิทยาลัยอาชีวศึกษาลพบุรี</a:t>
            </a:r>
            <a:endParaRPr lang="th-TH" sz="8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3429000"/>
            <a:ext cx="8572560" cy="523220"/>
          </a:xfrm>
          <a:prstGeom prst="rect">
            <a:avLst/>
          </a:prstGeom>
          <a:solidFill>
            <a:srgbClr val="003300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4.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วิทยาลัยเทคนิคสิงห์บุรี</a:t>
            </a:r>
            <a:endParaRPr lang="th-TH" sz="8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4000504"/>
            <a:ext cx="8572560" cy="523220"/>
          </a:xfrm>
          <a:prstGeom prst="rect">
            <a:avLst/>
          </a:prstGeom>
          <a:solidFill>
            <a:srgbClr val="003366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Tahoma" pitchFamily="34" charset="0"/>
                <a:cs typeface="Tahoma" pitchFamily="34" charset="0"/>
              </a:rPr>
              <a:t>    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5.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วิทยาลัยเทคนิคสิงห์บุรี แห่งที่ 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</a:t>
            </a:r>
            <a:endParaRPr lang="th-TH" sz="8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4572008"/>
            <a:ext cx="8572560" cy="523220"/>
          </a:xfrm>
          <a:prstGeom prst="rect">
            <a:avLst/>
          </a:prstGeom>
          <a:solidFill>
            <a:srgbClr val="800000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6.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วิทยาลัยอาชีวศึกษาสิงห์บุรี</a:t>
            </a:r>
            <a:endParaRPr lang="th-TH" sz="8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143512"/>
            <a:ext cx="8572560" cy="523220"/>
          </a:xfrm>
          <a:prstGeom prst="rect">
            <a:avLst/>
          </a:prstGeom>
          <a:solidFill>
            <a:srgbClr val="003300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Tahoma" pitchFamily="34" charset="0"/>
                <a:cs typeface="Tahoma" pitchFamily="34" charset="0"/>
              </a:rPr>
              <a:t>    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7.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วิทยาลัยเทคนิคอ่างทอง</a:t>
            </a:r>
            <a:endParaRPr lang="th-TH" sz="800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2285992"/>
            <a:ext cx="8572560" cy="523220"/>
          </a:xfrm>
          <a:prstGeom prst="rect">
            <a:avLst/>
          </a:prstGeom>
          <a:solidFill>
            <a:srgbClr val="800000"/>
          </a:solidFill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itchFamily="34" charset="0"/>
                <a:cs typeface="Tahoma" pitchFamily="34" charset="0"/>
              </a:rPr>
              <a:t>  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2.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วิทยาลัยเทคนิคลพบุรี</a:t>
            </a:r>
            <a:endParaRPr lang="th-TH" dirty="0">
              <a:solidFill>
                <a:srgbClr val="EFF41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5786454"/>
            <a:ext cx="8572560" cy="523220"/>
          </a:xfrm>
          <a:prstGeom prst="rect">
            <a:avLst/>
          </a:prstGeom>
          <a:solidFill>
            <a:srgbClr val="006666"/>
          </a:solidFill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itchFamily="34" charset="0"/>
                <a:cs typeface="Tahoma" pitchFamily="34" charset="0"/>
              </a:rPr>
              <a:t>                                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รวม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4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จังหวัด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7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สถานศึกษา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8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การประกันคุณภาพ สถาบันภาคกลาง 2 (27-28 เม.ย. 60)</a:t>
            </a:r>
            <a:endParaRPr lang="th-TH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7D7-0E99-48C3-A2EB-7E2C7C5C2FFB}" type="slidenum">
              <a:rPr lang="th-TH" smtClean="0"/>
              <a:pPr/>
              <a:t>9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2691</TotalTime>
  <Words>3606</Words>
  <Application>Microsoft Office PowerPoint</Application>
  <PresentationFormat>นำเสนอทางหน้าจอ (4:3)</PresentationFormat>
  <Paragraphs>1234</Paragraphs>
  <Slides>40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40</vt:i4>
      </vt:variant>
    </vt:vector>
  </HeadingPairs>
  <TitlesOfParts>
    <vt:vector size="41" baseType="lpstr">
      <vt:lpstr>01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ปัจจัยและระดับขั้นสู่ความสำเร็จ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  <vt:lpstr>ภาพนิ่ง 38</vt:lpstr>
      <vt:lpstr>ภาพนิ่ง 39</vt:lpstr>
      <vt:lpstr>ภาพนิ่ง 40</vt:lpstr>
    </vt:vector>
  </TitlesOfParts>
  <Company>iLLUSiON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Personal</dc:creator>
  <cp:lastModifiedBy>Corporate Edition</cp:lastModifiedBy>
  <cp:revision>239</cp:revision>
  <dcterms:created xsi:type="dcterms:W3CDTF">2015-08-17T03:03:15Z</dcterms:created>
  <dcterms:modified xsi:type="dcterms:W3CDTF">2017-04-26T08:20:23Z</dcterms:modified>
</cp:coreProperties>
</file>