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256" r:id="rId2"/>
    <p:sldId id="257" r:id="rId3"/>
    <p:sldId id="258" r:id="rId4"/>
    <p:sldId id="322" r:id="rId5"/>
    <p:sldId id="323" r:id="rId6"/>
    <p:sldId id="324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7" r:id="rId24"/>
    <p:sldId id="278" r:id="rId25"/>
    <p:sldId id="279" r:id="rId26"/>
    <p:sldId id="280" r:id="rId27"/>
    <p:sldId id="281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276" r:id="rId68"/>
  </p:sldIdLst>
  <p:sldSz cx="13004800" cy="9753600"/>
  <p:notesSz cx="7102475" cy="9388475"/>
  <p:defaultTextStyle>
    <a:defPPr>
      <a:defRPr lang="th-TH"/>
    </a:defPPr>
    <a:lvl1pPr algn="l" defTabSz="584200" rtl="0" fontAlgn="base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1pPr>
    <a:lvl2pPr marL="342900" indent="114300" algn="l" defTabSz="584200" rtl="0" fontAlgn="base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2pPr>
    <a:lvl3pPr marL="685800" indent="228600" algn="l" defTabSz="584200" rtl="0" fontAlgn="base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3pPr>
    <a:lvl4pPr marL="1028700" indent="342900" algn="l" defTabSz="584200" rtl="0" fontAlgn="base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4pPr>
    <a:lvl5pPr marL="1371600" indent="457200" algn="l" defTabSz="584200" rtl="0" fontAlgn="base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5pPr>
    <a:lvl6pPr marL="22860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6pPr>
    <a:lvl7pPr marL="27432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7pPr>
    <a:lvl8pPr marL="32004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8pPr>
    <a:lvl9pPr marL="36576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893F"/>
    <a:srgbClr val="F9FFF8"/>
    <a:srgbClr val="A6411D"/>
    <a:srgbClr val="FF5117"/>
    <a:srgbClr val="F6FFF2"/>
    <a:srgbClr val="F4E965"/>
    <a:srgbClr val="FF48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>
        <p:scale>
          <a:sx n="60" d="100"/>
          <a:sy n="60" d="100"/>
        </p:scale>
        <p:origin x="-912" y="336"/>
      </p:cViewPr>
      <p:guideLst>
        <p:guide orient="horz" pos="3072"/>
        <p:guide pos="40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2727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3C2D0-A8E0-42F9-8BBC-3F991506E8EB}" type="datetime1">
              <a:rPr lang="en-US" smtClean="0"/>
              <a:t>4/27/2017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918575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h-TH" smtClean="0"/>
              <a:t>ผผผ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2727" y="8918575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E7EB12-96A6-4BA0-B17F-63FAE408AD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49375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204913" y="704850"/>
            <a:ext cx="4692650" cy="351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050" name="Rectangle 2"/>
          <p:cNvSpPr>
            <a:spLocks noGrp="1"/>
          </p:cNvSpPr>
          <p:nvPr>
            <p:ph type="body" sz="quarter" idx="3"/>
          </p:nvPr>
        </p:nvSpPr>
        <p:spPr bwMode="auto">
          <a:xfrm>
            <a:off x="946997" y="4459526"/>
            <a:ext cx="5208482" cy="4224814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4229" tIns="47114" rIns="94229" bIns="471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 smtClean="0">
                <a:sym typeface="Noteworthy Bold" charset="0"/>
              </a:rPr>
              <a:t>Click to edit Master text styles</a:t>
            </a:r>
          </a:p>
          <a:p>
            <a:pPr lvl="1"/>
            <a:r>
              <a:rPr lang="th-TH" noProof="0" smtClean="0">
                <a:sym typeface="Noteworthy Bold" charset="0"/>
              </a:rPr>
              <a:t>Second level</a:t>
            </a:r>
          </a:p>
          <a:p>
            <a:pPr lvl="2"/>
            <a:r>
              <a:rPr lang="th-TH" noProof="0" smtClean="0">
                <a:sym typeface="Noteworthy Bold" charset="0"/>
              </a:rPr>
              <a:t>Third level</a:t>
            </a:r>
          </a:p>
          <a:p>
            <a:pPr lvl="3"/>
            <a:r>
              <a:rPr lang="th-TH" noProof="0" smtClean="0">
                <a:sym typeface="Noteworthy Bold" charset="0"/>
              </a:rPr>
              <a:t>Fourth level</a:t>
            </a:r>
          </a:p>
          <a:p>
            <a:pPr lvl="4"/>
            <a:r>
              <a:rPr lang="th-TH" noProof="0" smtClean="0">
                <a:sym typeface="Noteworthy Bold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433699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 charset="0"/>
      </a:defRPr>
    </a:lvl1pPr>
    <a:lvl2pPr marL="342900" algn="l" defTabSz="457200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 charset="0"/>
      </a:defRPr>
    </a:lvl2pPr>
    <a:lvl3pPr marL="685800" algn="l" defTabSz="457200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 charset="0"/>
      </a:defRPr>
    </a:lvl3pPr>
    <a:lvl4pPr marL="1028700" algn="l" defTabSz="457200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 charset="0"/>
      </a:defRPr>
    </a:lvl4pPr>
    <a:lvl5pPr marL="1371600" algn="l" defTabSz="457200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531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/>
            <a:endParaRPr lang="en-US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3146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917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0617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107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882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8373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5245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5637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6682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758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7954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8973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2283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7909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776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5865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1740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1211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5214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7026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815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269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9121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38375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2587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7277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0986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87875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44616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50590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51021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336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2690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29307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31854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78312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37220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6753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8631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83070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98413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187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843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2690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4938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60119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95734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3450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28377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76895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00815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353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2708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221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2690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44216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50146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60611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40462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00242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28670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43392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5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/>
            <a:endParaRPr lang="en-US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51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0401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557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88379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35324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8832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6676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24970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7842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37305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30027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4036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5040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>
              <a:sym typeface="Helvetica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7526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5842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j-lt"/>
          <a:ea typeface="+mj-ea"/>
          <a:cs typeface="+mj-cs"/>
          <a:sym typeface="Helvetica Light" charset="0"/>
        </a:defRPr>
      </a:lvl1pPr>
      <a:lvl2pPr algn="ctr" defTabSz="5842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2pPr>
      <a:lvl3pPr algn="ctr" defTabSz="5842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3pPr>
      <a:lvl4pPr algn="ctr" defTabSz="5842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4pPr>
      <a:lvl5pPr algn="ctr" defTabSz="5842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9pPr>
    </p:titleStyle>
    <p:bodyStyle>
      <a:lvl1pPr algn="l" defTabSz="584200" rtl="0" eaLnBrk="0" fontAlgn="base" hangingPunct="0">
        <a:spcBef>
          <a:spcPts val="4200"/>
        </a:spcBef>
        <a:spcAft>
          <a:spcPct val="0"/>
        </a:spcAft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1pPr>
      <a:lvl2pPr marL="342900" algn="l" defTabSz="584200" rtl="0" eaLnBrk="0" fontAlgn="base" hangingPunct="0">
        <a:spcBef>
          <a:spcPts val="4200"/>
        </a:spcBef>
        <a:spcAft>
          <a:spcPct val="0"/>
        </a:spcAft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2pPr>
      <a:lvl3pPr marL="685800" algn="l" defTabSz="584200" rtl="0" eaLnBrk="0" fontAlgn="base" hangingPunct="0">
        <a:spcBef>
          <a:spcPts val="4200"/>
        </a:spcBef>
        <a:spcAft>
          <a:spcPct val="0"/>
        </a:spcAft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3pPr>
      <a:lvl4pPr marL="1028700" algn="l" defTabSz="584200" rtl="0" eaLnBrk="0" fontAlgn="base" hangingPunct="0">
        <a:spcBef>
          <a:spcPts val="4200"/>
        </a:spcBef>
        <a:spcAft>
          <a:spcPct val="0"/>
        </a:spcAft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4pPr>
      <a:lvl5pPr marL="1371600" algn="l" defTabSz="584200" rtl="0" eaLnBrk="0" fontAlgn="base" hangingPunct="0">
        <a:spcBef>
          <a:spcPts val="4200"/>
        </a:spcBef>
        <a:spcAft>
          <a:spcPct val="0"/>
        </a:spcAft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5pPr>
      <a:lvl6pPr marL="1828800" algn="l" defTabSz="584200" rtl="0" fontAlgn="base" hangingPunct="0">
        <a:spcBef>
          <a:spcPts val="4200"/>
        </a:spcBef>
        <a:spcAft>
          <a:spcPct val="0"/>
        </a:spcAft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6pPr>
      <a:lvl7pPr marL="2286000" algn="l" defTabSz="584200" rtl="0" fontAlgn="base" hangingPunct="0">
        <a:spcBef>
          <a:spcPts val="4200"/>
        </a:spcBef>
        <a:spcAft>
          <a:spcPct val="0"/>
        </a:spcAft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7pPr>
      <a:lvl8pPr marL="2743200" algn="l" defTabSz="584200" rtl="0" fontAlgn="base" hangingPunct="0">
        <a:spcBef>
          <a:spcPts val="4200"/>
        </a:spcBef>
        <a:spcAft>
          <a:spcPct val="0"/>
        </a:spcAft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8pPr>
      <a:lvl9pPr marL="3200400" algn="l" defTabSz="584200" rtl="0" fontAlgn="base" hangingPunct="0">
        <a:spcBef>
          <a:spcPts val="4200"/>
        </a:spcBef>
        <a:spcAft>
          <a:spcPct val="0"/>
        </a:spcAft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/>
          </p:cNvSpPr>
          <p:nvPr/>
        </p:nvSpPr>
        <p:spPr bwMode="auto">
          <a:xfrm>
            <a:off x="14288" y="6203950"/>
            <a:ext cx="13004800" cy="2855913"/>
          </a:xfrm>
          <a:prstGeom prst="rect">
            <a:avLst/>
          </a:prstGeom>
          <a:solidFill>
            <a:srgbClr val="969696">
              <a:alpha val="4588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sp>
        <p:nvSpPr>
          <p:cNvPr id="3078" name="Rectangle 6"/>
          <p:cNvSpPr>
            <a:spLocks/>
          </p:cNvSpPr>
          <p:nvPr/>
        </p:nvSpPr>
        <p:spPr bwMode="auto">
          <a:xfrm>
            <a:off x="14288" y="5956300"/>
            <a:ext cx="13004800" cy="2855913"/>
          </a:xfrm>
          <a:prstGeom prst="rect">
            <a:avLst/>
          </a:prstGeom>
          <a:solidFill>
            <a:srgbClr val="D94C1F"/>
          </a:solidFill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72248" tIns="72248" rIns="72248" bIns="72248" anchor="ctr"/>
          <a:lstStyle/>
          <a:p>
            <a:pPr algn="ctr" hangingPunct="0">
              <a:defRPr/>
            </a:pPr>
            <a:endParaRPr lang="th-TH"/>
          </a:p>
        </p:txBody>
      </p:sp>
      <p:sp>
        <p:nvSpPr>
          <p:cNvPr id="1029" name="Rectangle 10"/>
          <p:cNvSpPr>
            <a:spLocks noGrp="1"/>
          </p:cNvSpPr>
          <p:nvPr>
            <p:ph type="title" idx="4294967295"/>
          </p:nvPr>
        </p:nvSpPr>
        <p:spPr bwMode="auto">
          <a:xfrm>
            <a:off x="-17737" y="2500536"/>
            <a:ext cx="13004800" cy="251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/>
          <a:p>
            <a:pPr marL="39688" defTabSz="1300163" eaLnBrk="1">
              <a:buClr>
                <a:srgbClr val="000066"/>
              </a:buClr>
              <a:buFont typeface="ArialMT" charset="0"/>
              <a:buNone/>
            </a:pPr>
            <a:r>
              <a:rPr lang="th-TH" altLang="en-US" sz="5000" dirty="0" smtClean="0">
                <a:solidFill>
                  <a:srgbClr val="8F5201"/>
                </a:solidFill>
                <a:latin typeface="Tempus Sans ITC" pitchFamily="82" charset="0"/>
                <a:ea typeface="Tahoma" pitchFamily="34" charset="0"/>
                <a:cs typeface="Tahoma" pitchFamily="34" charset="0"/>
              </a:rPr>
              <a:t>รายงานการประเมินตนเอง</a:t>
            </a:r>
            <a:r>
              <a:rPr lang="en-US" altLang="en-US" sz="5000" dirty="0" smtClean="0">
                <a:solidFill>
                  <a:srgbClr val="8F5201"/>
                </a:solidFill>
                <a:latin typeface="Tempus Sans ITC" pitchFamily="82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en-US" sz="5000" dirty="0" smtClean="0">
                <a:solidFill>
                  <a:srgbClr val="8F5201"/>
                </a:solidFill>
                <a:latin typeface="Tempus Sans ITC" pitchFamily="82" charset="0"/>
                <a:ea typeface="Tahoma" pitchFamily="34" charset="0"/>
                <a:cs typeface="Tahoma" pitchFamily="34" charset="0"/>
              </a:rPr>
            </a:br>
            <a:r>
              <a:rPr lang="en-US" altLang="en-US" sz="5000" dirty="0" smtClean="0">
                <a:solidFill>
                  <a:srgbClr val="8F5201"/>
                </a:solidFill>
                <a:latin typeface="Tempus Sans ITC" pitchFamily="82" charset="0"/>
                <a:ea typeface="Tahoma" pitchFamily="34" charset="0"/>
                <a:cs typeface="Tahoma" pitchFamily="34" charset="0"/>
              </a:rPr>
              <a:t>Self Assessment Report : SAR</a:t>
            </a:r>
            <a:br>
              <a:rPr lang="en-US" altLang="en-US" sz="5000" dirty="0" smtClean="0">
                <a:solidFill>
                  <a:srgbClr val="8F5201"/>
                </a:solidFill>
                <a:latin typeface="Tempus Sans ITC" pitchFamily="82" charset="0"/>
                <a:ea typeface="Tahoma" pitchFamily="34" charset="0"/>
                <a:cs typeface="Tahoma" pitchFamily="34" charset="0"/>
              </a:rPr>
            </a:br>
            <a:r>
              <a:rPr lang="th-TH" altLang="en-US" sz="5000" dirty="0" smtClean="0">
                <a:solidFill>
                  <a:srgbClr val="8F5201"/>
                </a:solidFill>
                <a:latin typeface="Tempus Sans ITC" pitchFamily="82" charset="0"/>
                <a:ea typeface="Tahoma" pitchFamily="34" charset="0"/>
                <a:cs typeface="Tahoma" pitchFamily="34" charset="0"/>
              </a:rPr>
              <a:t>ของสาขาวิชา</a:t>
            </a:r>
          </a:p>
        </p:txBody>
      </p:sp>
      <p:cxnSp>
        <p:nvCxnSpPr>
          <p:cNvPr id="1031" name="Straight Connector 13"/>
          <p:cNvCxnSpPr>
            <a:cxnSpLocks noChangeShapeType="1"/>
          </p:cNvCxnSpPr>
          <p:nvPr/>
        </p:nvCxnSpPr>
        <p:spPr bwMode="auto">
          <a:xfrm>
            <a:off x="14288" y="8834438"/>
            <a:ext cx="13004800" cy="71437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034" name="รูปภาพ 14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60" t="45537" b="17334"/>
          <a:stretch>
            <a:fillRect/>
          </a:stretch>
        </p:blipFill>
        <p:spPr bwMode="auto">
          <a:xfrm>
            <a:off x="0" y="5956300"/>
            <a:ext cx="3355975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กลุ่ม 30"/>
          <p:cNvGrpSpPr/>
          <p:nvPr/>
        </p:nvGrpSpPr>
        <p:grpSpPr>
          <a:xfrm>
            <a:off x="1461841" y="-19744"/>
            <a:ext cx="11542960" cy="2356520"/>
            <a:chOff x="2894013" y="-1240110"/>
            <a:chExt cx="9279639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28" name="AutoShape 3"/>
            <p:cNvSpPr>
              <a:spLocks/>
            </p:cNvSpPr>
            <p:nvPr/>
          </p:nvSpPr>
          <p:spPr bwMode="auto">
            <a:xfrm flipV="1">
              <a:off x="2894013" y="-1240110"/>
              <a:ext cx="4579666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641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29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30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037" name="ตัวเชื่อมต่อตรง 34"/>
          <p:cNvCxnSpPr>
            <a:cxnSpLocks noChangeShapeType="1"/>
          </p:cNvCxnSpPr>
          <p:nvPr/>
        </p:nvCxnSpPr>
        <p:spPr bwMode="auto">
          <a:xfrm>
            <a:off x="2254250" y="1420813"/>
            <a:ext cx="10750550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8" name="ตัวเชื่อมต่อตรง 37"/>
          <p:cNvCxnSpPr>
            <a:cxnSpLocks noChangeShapeType="1"/>
          </p:cNvCxnSpPr>
          <p:nvPr/>
        </p:nvCxnSpPr>
        <p:spPr bwMode="auto">
          <a:xfrm>
            <a:off x="0" y="1708150"/>
            <a:ext cx="13004800" cy="0"/>
          </a:xfrm>
          <a:prstGeom prst="line">
            <a:avLst/>
          </a:prstGeom>
          <a:noFill/>
          <a:ln w="7620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66" y="220918"/>
            <a:ext cx="1343564" cy="1343564"/>
          </a:xfrm>
          <a:prstGeom prst="rect">
            <a:avLst/>
          </a:prstGeom>
        </p:spPr>
      </p:pic>
      <p:grpSp>
        <p:nvGrpSpPr>
          <p:cNvPr id="22" name="Group 2"/>
          <p:cNvGrpSpPr>
            <a:grpSpLocks/>
          </p:cNvGrpSpPr>
          <p:nvPr/>
        </p:nvGrpSpPr>
        <p:grpSpPr bwMode="auto">
          <a:xfrm>
            <a:off x="2972334" y="5741145"/>
            <a:ext cx="10085415" cy="2876550"/>
            <a:chOff x="10" y="0"/>
            <a:chExt cx="795" cy="227"/>
          </a:xfrm>
          <a:solidFill>
            <a:srgbClr val="FFFFFF">
              <a:alpha val="32157"/>
            </a:srgbClr>
          </a:solidFill>
        </p:grpSpPr>
        <p:sp>
          <p:nvSpPr>
            <p:cNvPr id="23" name="AutoShape 3"/>
            <p:cNvSpPr>
              <a:spLocks/>
            </p:cNvSpPr>
            <p:nvPr/>
          </p:nvSpPr>
          <p:spPr bwMode="auto">
            <a:xfrm>
              <a:off x="10" y="0"/>
              <a:ext cx="361" cy="2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641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24" name="AutoShape 4"/>
            <p:cNvSpPr>
              <a:spLocks/>
            </p:cNvSpPr>
            <p:nvPr/>
          </p:nvSpPr>
          <p:spPr bwMode="auto">
            <a:xfrm rot="10800000">
              <a:off x="284" y="0"/>
              <a:ext cx="370" cy="2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25" name="AutoShape 5"/>
            <p:cNvSpPr>
              <a:spLocks/>
            </p:cNvSpPr>
            <p:nvPr/>
          </p:nvSpPr>
          <p:spPr bwMode="auto">
            <a:xfrm>
              <a:off x="568" y="0"/>
              <a:ext cx="237" cy="2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pic>
        <p:nvPicPr>
          <p:cNvPr id="26" name="รูปภาพ 19" descr="kku03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253" y="6173193"/>
            <a:ext cx="3054400" cy="2871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4"/>
          <a:stretch/>
        </p:blipFill>
        <p:spPr>
          <a:xfrm>
            <a:off x="2613968" y="6173194"/>
            <a:ext cx="4920013" cy="288032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37"/>
          <a:stretch/>
        </p:blipFill>
        <p:spPr>
          <a:xfrm>
            <a:off x="6237837" y="6172944"/>
            <a:ext cx="5184576" cy="28594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7189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7203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7204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7205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7190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1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2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7193" name="รูปภาพ 74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95" name="กลุ่ม 83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7200" name="รูปภาพ 84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01" name="รูปภาพ 85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02" name="รูปภาพ 86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7196" name="ตัวเชื่อมต่อตรง 87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1" name="กลุ่ม 64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66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67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68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pic>
        <p:nvPicPr>
          <p:cNvPr id="64" name="Picture 6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69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15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3600" y="2338174"/>
            <a:ext cx="12473495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แบบบันทึก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ระดับการปฏิบัติในการพัฒนาหลักสูตรแยกเป็นประเด็นการพิจารณา (สาขาวิชา)</a:t>
            </a:r>
            <a:endParaRPr lang="en-US" sz="4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673874"/>
              </p:ext>
            </p:extLst>
          </p:nvPr>
        </p:nvGraphicFramePr>
        <p:xfrm>
          <a:off x="657958" y="4084712"/>
          <a:ext cx="11953331" cy="4381500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1512170">
                  <a:extLst>
                    <a:ext uri="{9D8B030D-6E8A-4147-A177-3AD203B41FA5}">
                      <a16:colId xmlns:a16="http://schemas.microsoft.com/office/drawing/2014/main" xmlns="" val="495468779"/>
                    </a:ext>
                  </a:extLst>
                </a:gridCol>
                <a:gridCol w="1625805">
                  <a:extLst>
                    <a:ext uri="{9D8B030D-6E8A-4147-A177-3AD203B41FA5}">
                      <a16:colId xmlns:a16="http://schemas.microsoft.com/office/drawing/2014/main" xmlns="" val="2259373593"/>
                    </a:ext>
                  </a:extLst>
                </a:gridCol>
                <a:gridCol w="870653">
                  <a:extLst>
                    <a:ext uri="{9D8B030D-6E8A-4147-A177-3AD203B41FA5}">
                      <a16:colId xmlns:a16="http://schemas.microsoft.com/office/drawing/2014/main" xmlns="" val="3177592585"/>
                    </a:ext>
                  </a:extLst>
                </a:gridCol>
                <a:gridCol w="979483">
                  <a:extLst>
                    <a:ext uri="{9D8B030D-6E8A-4147-A177-3AD203B41FA5}">
                      <a16:colId xmlns:a16="http://schemas.microsoft.com/office/drawing/2014/main" xmlns="" val="4108276340"/>
                    </a:ext>
                  </a:extLst>
                </a:gridCol>
                <a:gridCol w="979483">
                  <a:extLst>
                    <a:ext uri="{9D8B030D-6E8A-4147-A177-3AD203B41FA5}">
                      <a16:colId xmlns:a16="http://schemas.microsoft.com/office/drawing/2014/main" xmlns="" val="4219416126"/>
                    </a:ext>
                  </a:extLst>
                </a:gridCol>
                <a:gridCol w="761821">
                  <a:extLst>
                    <a:ext uri="{9D8B030D-6E8A-4147-A177-3AD203B41FA5}">
                      <a16:colId xmlns:a16="http://schemas.microsoft.com/office/drawing/2014/main" xmlns="" val="2346004657"/>
                    </a:ext>
                  </a:extLst>
                </a:gridCol>
                <a:gridCol w="761821">
                  <a:extLst>
                    <a:ext uri="{9D8B030D-6E8A-4147-A177-3AD203B41FA5}">
                      <a16:colId xmlns:a16="http://schemas.microsoft.com/office/drawing/2014/main" xmlns="" val="1415828098"/>
                    </a:ext>
                  </a:extLst>
                </a:gridCol>
                <a:gridCol w="870653">
                  <a:extLst>
                    <a:ext uri="{9D8B030D-6E8A-4147-A177-3AD203B41FA5}">
                      <a16:colId xmlns:a16="http://schemas.microsoft.com/office/drawing/2014/main" xmlns="" val="1328287213"/>
                    </a:ext>
                  </a:extLst>
                </a:gridCol>
                <a:gridCol w="870653">
                  <a:extLst>
                    <a:ext uri="{9D8B030D-6E8A-4147-A177-3AD203B41FA5}">
                      <a16:colId xmlns:a16="http://schemas.microsoft.com/office/drawing/2014/main" xmlns="" val="1847070252"/>
                    </a:ext>
                  </a:extLst>
                </a:gridCol>
                <a:gridCol w="870653">
                  <a:extLst>
                    <a:ext uri="{9D8B030D-6E8A-4147-A177-3AD203B41FA5}">
                      <a16:colId xmlns:a16="http://schemas.microsoft.com/office/drawing/2014/main" xmlns="" val="1375923108"/>
                    </a:ext>
                  </a:extLst>
                </a:gridCol>
                <a:gridCol w="870653">
                  <a:extLst>
                    <a:ext uri="{9D8B030D-6E8A-4147-A177-3AD203B41FA5}">
                      <a16:colId xmlns:a16="http://schemas.microsoft.com/office/drawing/2014/main" xmlns="" val="573249937"/>
                    </a:ext>
                  </a:extLst>
                </a:gridCol>
                <a:gridCol w="979483">
                  <a:extLst>
                    <a:ext uri="{9D8B030D-6E8A-4147-A177-3AD203B41FA5}">
                      <a16:colId xmlns:a16="http://schemas.microsoft.com/office/drawing/2014/main" xmlns="" val="3713418988"/>
                    </a:ext>
                  </a:extLst>
                </a:gridCol>
              </a:tblGrid>
              <a:tr h="144145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สาขาวิชา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gridSpan="10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ประเด็นพิจารณา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รวม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ปฏิบัติ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ครบ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313789117"/>
                  </a:ext>
                </a:extLst>
              </a:tr>
              <a:tr h="11525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การสำรวจข้อมูลความต้องการในการพัฒนาหลักสูตร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การพัฒนาหลักสูตรร่วมกับสถานประกอบการ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การทดลองใช้หลักสูตร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การประเมินหลักสูตร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นำหลักสูตรไปปรับปรุงพัฒนา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48744410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163437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629764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740720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542015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052371734"/>
                  </a:ext>
                </a:extLst>
              </a:tr>
            </a:tbl>
          </a:graphicData>
        </a:graphic>
      </p:graphicFrame>
      <p:sp>
        <p:nvSpPr>
          <p:cNvPr id="70" name="Rectangle 69"/>
          <p:cNvSpPr/>
          <p:nvPr/>
        </p:nvSpPr>
        <p:spPr>
          <a:xfrm>
            <a:off x="1576723" y="131530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8200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8214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8215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8216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8201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2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03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8205" name="รูปภาพ 46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207" name="ตัวเชื่อมต่อตรง 55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" name="กลุ่ม 32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34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35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36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8210" name="ตัวเชื่อมต่อตรง 57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33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15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5126" y="2557463"/>
            <a:ext cx="12541970" cy="1636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แบบบันทึก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ระดับการปฏิบัติในการพัฒนาหลักสูตรแยกเป็น</a:t>
            </a:r>
            <a:r>
              <a:rPr lang="th-TH" sz="4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ประเด็นการพิจารณา</a:t>
            </a: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 (อาจารย์/รายวิชา)</a:t>
            </a:r>
            <a:endParaRPr lang="en-US" sz="4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274825"/>
              </p:ext>
            </p:extLst>
          </p:nvPr>
        </p:nvGraphicFramePr>
        <p:xfrm>
          <a:off x="293601" y="4322396"/>
          <a:ext cx="12257474" cy="525780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046371">
                  <a:extLst>
                    <a:ext uri="{9D8B030D-6E8A-4147-A177-3AD203B41FA5}">
                      <a16:colId xmlns:a16="http://schemas.microsoft.com/office/drawing/2014/main" xmlns="" val="2604132731"/>
                    </a:ext>
                  </a:extLst>
                </a:gridCol>
                <a:gridCol w="2630870">
                  <a:extLst>
                    <a:ext uri="{9D8B030D-6E8A-4147-A177-3AD203B41FA5}">
                      <a16:colId xmlns:a16="http://schemas.microsoft.com/office/drawing/2014/main" xmlns="" val="4176864920"/>
                    </a:ext>
                  </a:extLst>
                </a:gridCol>
                <a:gridCol w="817165">
                  <a:extLst>
                    <a:ext uri="{9D8B030D-6E8A-4147-A177-3AD203B41FA5}">
                      <a16:colId xmlns:a16="http://schemas.microsoft.com/office/drawing/2014/main" xmlns="" val="3753154812"/>
                    </a:ext>
                  </a:extLst>
                </a:gridCol>
                <a:gridCol w="715020">
                  <a:extLst>
                    <a:ext uri="{9D8B030D-6E8A-4147-A177-3AD203B41FA5}">
                      <a16:colId xmlns:a16="http://schemas.microsoft.com/office/drawing/2014/main" xmlns="" val="3645704861"/>
                    </a:ext>
                  </a:extLst>
                </a:gridCol>
                <a:gridCol w="919309">
                  <a:extLst>
                    <a:ext uri="{9D8B030D-6E8A-4147-A177-3AD203B41FA5}">
                      <a16:colId xmlns:a16="http://schemas.microsoft.com/office/drawing/2014/main" xmlns="" val="1610576159"/>
                    </a:ext>
                  </a:extLst>
                </a:gridCol>
                <a:gridCol w="919309">
                  <a:extLst>
                    <a:ext uri="{9D8B030D-6E8A-4147-A177-3AD203B41FA5}">
                      <a16:colId xmlns:a16="http://schemas.microsoft.com/office/drawing/2014/main" xmlns="" val="4121078224"/>
                    </a:ext>
                  </a:extLst>
                </a:gridCol>
                <a:gridCol w="817165">
                  <a:extLst>
                    <a:ext uri="{9D8B030D-6E8A-4147-A177-3AD203B41FA5}">
                      <a16:colId xmlns:a16="http://schemas.microsoft.com/office/drawing/2014/main" xmlns="" val="414078893"/>
                    </a:ext>
                  </a:extLst>
                </a:gridCol>
                <a:gridCol w="817165">
                  <a:extLst>
                    <a:ext uri="{9D8B030D-6E8A-4147-A177-3AD203B41FA5}">
                      <a16:colId xmlns:a16="http://schemas.microsoft.com/office/drawing/2014/main" xmlns="" val="855939889"/>
                    </a:ext>
                  </a:extLst>
                </a:gridCol>
                <a:gridCol w="715020">
                  <a:extLst>
                    <a:ext uri="{9D8B030D-6E8A-4147-A177-3AD203B41FA5}">
                      <a16:colId xmlns:a16="http://schemas.microsoft.com/office/drawing/2014/main" xmlns="" val="920634157"/>
                    </a:ext>
                  </a:extLst>
                </a:gridCol>
                <a:gridCol w="715020">
                  <a:extLst>
                    <a:ext uri="{9D8B030D-6E8A-4147-A177-3AD203B41FA5}">
                      <a16:colId xmlns:a16="http://schemas.microsoft.com/office/drawing/2014/main" xmlns="" val="1670188470"/>
                    </a:ext>
                  </a:extLst>
                </a:gridCol>
                <a:gridCol w="715020">
                  <a:extLst>
                    <a:ext uri="{9D8B030D-6E8A-4147-A177-3AD203B41FA5}">
                      <a16:colId xmlns:a16="http://schemas.microsoft.com/office/drawing/2014/main" xmlns="" val="4157537250"/>
                    </a:ext>
                  </a:extLst>
                </a:gridCol>
                <a:gridCol w="715020">
                  <a:extLst>
                    <a:ext uri="{9D8B030D-6E8A-4147-A177-3AD203B41FA5}">
                      <a16:colId xmlns:a16="http://schemas.microsoft.com/office/drawing/2014/main" xmlns="" val="3252214742"/>
                    </a:ext>
                  </a:extLst>
                </a:gridCol>
                <a:gridCol w="715020">
                  <a:extLst>
                    <a:ext uri="{9D8B030D-6E8A-4147-A177-3AD203B41FA5}">
                      <a16:colId xmlns:a16="http://schemas.microsoft.com/office/drawing/2014/main" xmlns="" val="1792503142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ชื่ออาจารย์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รายวิชา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gridSpan="10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ประเด็นพิจารณา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รวม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ปฏิบัติ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ครบ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13585804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การสำรวจข้อมูลความต้องการในการพัฒนาหลักสูตร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การพัฒนาหลักสูตรร่วมกับสถานประกอบการ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การทดลองใช้หลักสูตร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การประเมินหลักสูตร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นำหลักสูตรไปปรับปรุงพัฒนา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2642655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ไม่มี(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69640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516840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888426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12138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6502376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32648800"/>
                  </a:ext>
                </a:extLst>
              </a:tr>
            </a:tbl>
          </a:graphicData>
        </a:graphic>
      </p:graphicFrame>
      <p:grpSp>
        <p:nvGrpSpPr>
          <p:cNvPr id="37" name="กลุ่ม 17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38" name="รูปภาพ 14" descr="0100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รูปภาพ 15" descr="mini0110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รูปภาพ 16" descr="mini0135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" name="Rectangle 40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7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9228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9242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9243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9244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9229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0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31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9232" name="รูปภาพ 50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234" name="ตัวเชื่อมต่อตรง 59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38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40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41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42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9238" name="ตัวเชื่อมต่อตรง 43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8" name="Picture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39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15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060" y="2059840"/>
            <a:ext cx="12545504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สรุปข้อมูล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การจัดกิจกรรม/โครงการส่งเสริม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สนับสนุนระดับการปฏิบัติในการพัฒนาหลักสูตรแยกเป็นประเด็นการพิจารณา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021571"/>
              </p:ext>
            </p:extLst>
          </p:nvPr>
        </p:nvGraphicFramePr>
        <p:xfrm>
          <a:off x="525736" y="4012704"/>
          <a:ext cx="12024458" cy="315468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080119">
                  <a:extLst>
                    <a:ext uri="{9D8B030D-6E8A-4147-A177-3AD203B41FA5}">
                      <a16:colId xmlns:a16="http://schemas.microsoft.com/office/drawing/2014/main" xmlns="" val="93047736"/>
                    </a:ext>
                  </a:extLst>
                </a:gridCol>
                <a:gridCol w="6926639">
                  <a:extLst>
                    <a:ext uri="{9D8B030D-6E8A-4147-A177-3AD203B41FA5}">
                      <a16:colId xmlns:a16="http://schemas.microsoft.com/office/drawing/2014/main" xmlns="" val="3440177204"/>
                    </a:ext>
                  </a:extLst>
                </a:gridCol>
                <a:gridCol w="2008850">
                  <a:extLst>
                    <a:ext uri="{9D8B030D-6E8A-4147-A177-3AD203B41FA5}">
                      <a16:colId xmlns:a16="http://schemas.microsoft.com/office/drawing/2014/main" xmlns="" val="2073488851"/>
                    </a:ext>
                  </a:extLst>
                </a:gridCol>
                <a:gridCol w="2008850">
                  <a:extLst>
                    <a:ext uri="{9D8B030D-6E8A-4147-A177-3AD203B41FA5}">
                      <a16:colId xmlns:a16="http://schemas.microsoft.com/office/drawing/2014/main" xmlns="" val="60874194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กิจกรรม/โครงการที่ส่งเสริม </a:t>
                      </a:r>
                      <a:r>
                        <a:rPr lang="th-TH" sz="30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สนับสนุน</a:t>
                      </a: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ในการพัฒนาหลักสูตร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การจัดกิจกรรม/โครงการ(</a:t>
                      </a: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" panose="05000000000000000000" pitchFamily="2" charset="2"/>
                        </a:rPr>
                        <a:t></a:t>
                      </a: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1143645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จัดเอง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เข้าร่วม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41545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982209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473678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8828029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08229851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58531" y="7562634"/>
            <a:ext cx="12191663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3000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จุดเด่น .................................................................................................................................................................................</a:t>
            </a:r>
            <a:endParaRPr lang="en-US" sz="3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3000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จุด</a:t>
            </a:r>
            <a:r>
              <a:rPr lang="th-TH" sz="3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ที่ต้อง</a:t>
            </a:r>
            <a:r>
              <a:rPr lang="th-TH" sz="3000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พัฒนา ...................................................................................................................................................................</a:t>
            </a:r>
            <a:endParaRPr lang="en-US" sz="3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3000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แนว</a:t>
            </a:r>
            <a:r>
              <a:rPr lang="th-TH" sz="3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ทางการ</a:t>
            </a:r>
            <a:r>
              <a:rPr lang="th-TH" sz="3000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พัฒนา .............................................................................................................................................................</a:t>
            </a:r>
            <a:endParaRPr lang="en-US" sz="3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grpSp>
        <p:nvGrpSpPr>
          <p:cNvPr id="43" name="กลุ่ม 17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44" name="รูปภาพ 14" descr="0100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รูปภาพ 15" descr="mini0110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รูปภาพ 16" descr="mini0135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7" name="Rectangle 46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5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0256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0270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0271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0272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0257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58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59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0260" name="รูปภาพ 46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62" name="กลุ่ม 55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0267" name="รูปภาพ 56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8" name="รูปภาพ 57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9" name="รูปภาพ 58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0263" name="ตัวเชื่อมต่อตรง 59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กลุ่ม 36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38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39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40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0266" name="ตัวเชื่อมต่อตรง 61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6" name="Picture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37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16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5696" y="2227258"/>
            <a:ext cx="5981125" cy="72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indent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 smtClean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ระดับการปฏิบัติในการจัดการเรียนการสอน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4858" y="2788568"/>
            <a:ext cx="3953326" cy="72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th-TH" b="1" dirty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ผลสัมฤทธิ์ (</a:t>
            </a:r>
            <a:r>
              <a:rPr lang="en-US" b="1" dirty="0">
                <a:latin typeface="TH SarabunIT๙" panose="020B0500040200020003" pitchFamily="34" charset="-34"/>
                <a:ea typeface="Times New Roman" panose="02020603050405020304" pitchFamily="18" charset="0"/>
                <a:cs typeface="Cordia New"/>
              </a:rPr>
              <a:t>Achievement</a:t>
            </a:r>
            <a:r>
              <a:rPr lang="th-TH" b="1" dirty="0">
                <a:latin typeface="TH SarabunIT๙" panose="020B0500040200020003" pitchFamily="34" charset="-34"/>
                <a:ea typeface="Times New Roman" panose="02020603050405020304" pitchFamily="18" charset="0"/>
                <a:cs typeface="Cordia New"/>
              </a:rPr>
              <a:t>) 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531520"/>
              </p:ext>
            </p:extLst>
          </p:nvPr>
        </p:nvGraphicFramePr>
        <p:xfrm>
          <a:off x="131345" y="3381164"/>
          <a:ext cx="12545504" cy="6309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4949">
                  <a:extLst>
                    <a:ext uri="{9D8B030D-6E8A-4147-A177-3AD203B41FA5}">
                      <a16:colId xmlns:a16="http://schemas.microsoft.com/office/drawing/2014/main" xmlns="" val="244074393"/>
                    </a:ext>
                  </a:extLst>
                </a:gridCol>
                <a:gridCol w="10160602">
                  <a:extLst>
                    <a:ext uri="{9D8B030D-6E8A-4147-A177-3AD203B41FA5}">
                      <a16:colId xmlns:a16="http://schemas.microsoft.com/office/drawing/2014/main" xmlns="" val="246851969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3545125725"/>
                    </a:ext>
                  </a:extLst>
                </a:gridCol>
                <a:gridCol w="773849">
                  <a:extLst>
                    <a:ext uri="{9D8B030D-6E8A-4147-A177-3AD203B41FA5}">
                      <a16:colId xmlns:a16="http://schemas.microsoft.com/office/drawing/2014/main" xmlns="" val="2466400287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ข้อ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ประเด็นการพิจารณา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มี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ไม่มี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966641439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สถาบันมีการแต่งตั้งคณะกรรมการ และกำหนดอำนาจหน้าที่และความรับผิดชอบ ในการจัดการเรียนการสอน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3780385451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สถาบันมีแผนงาน โครงการ กิจกรรมในการจัดการเรียนการสอน ตามกรอบคุณวุฒิการศึกษาวิชาชีพระดับปริญญาตรี สาขาวิชา (คอศ.1) หลักสูตรเทคโนโลยีบัณฑิต สาขาวิชา (คอศ.2) ระเบียบกระทรวงศึกษาธิการ ว่าด้วยการจัด</a:t>
                      </a:r>
                      <a:r>
                        <a:rPr lang="th-TH" sz="30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การศึกษา และการ</a:t>
                      </a: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ประเมินผลการศึกษาระดับปริญญาตรีสายเทคโนโลยี หรือสายปฏิบัติการของสถาบันการอาชีวศึกษา พ.ศ. 2556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66253838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3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สถาบันมีการดำเนินการตามแผนงาน โครงการ กิจกรรมที่กำหนด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3066685974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สถาบันมีการติดตาม ตรวจสอบ และประเมินผลการดำเนินการ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461266196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สถาบันมีการนำผลการติดตาม ตรวจสอบ และประเมินผลไปปรับปรุง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และพัฒนาการดำเนินต่อไป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929409724"/>
                  </a:ext>
                </a:extLst>
              </a:tr>
            </a:tbl>
          </a:graphicData>
        </a:graphic>
      </p:graphicFrame>
      <p:sp>
        <p:nvSpPr>
          <p:cNvPr id="41" name="Rectangle 40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9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1280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1294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1295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1296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1281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2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83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1285" name="รูปภาพ 50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287" name="ตัวเชื่อมต่อตรง 59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กลุ่ม 36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38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39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40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1290" name="ตัวเชื่อมต่อตรง 61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6" name="Picture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37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16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6630" y="2499325"/>
            <a:ext cx="12218457" cy="1950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35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ผลการประเมินตัวชี้วัดความสำเร็จที่ 16</a:t>
            </a:r>
            <a:endParaRPr lang="en-US" sz="35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35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	</a:t>
            </a:r>
            <a:r>
              <a:rPr lang="th-TH" sz="35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       ระดับ</a:t>
            </a:r>
            <a:r>
              <a:rPr lang="th-TH" sz="35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คุณภาพในการจัดการเรียนการสอนตามประเด็นพิจารณา ค่าคะแนนที่ได้รับ</a:t>
            </a:r>
            <a:r>
              <a:rPr lang="th-TH" sz="35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คือ.................</a:t>
            </a:r>
            <a:r>
              <a:rPr lang="en-US" sz="35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 </a:t>
            </a:r>
            <a:endParaRPr lang="th-TH" sz="3500" dirty="0" smtClean="0"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35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อยู่</a:t>
            </a:r>
            <a:r>
              <a:rPr lang="th-TH" sz="35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ในระดับ</a:t>
            </a:r>
            <a:r>
              <a:rPr lang="th-TH" sz="35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คุณภาพ................................</a:t>
            </a:r>
          </a:p>
        </p:txBody>
      </p:sp>
      <p:grpSp>
        <p:nvGrpSpPr>
          <p:cNvPr id="41" name="กลุ่ม 17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42" name="รูปภาพ 14" descr="0100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รูปภาพ 15" descr="mini0110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รูปภาพ 16" descr="mini0135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5" name="Rectangle 44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1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2312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2326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2327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2328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2313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4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15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2316" name="รูปภาพ 60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318" name="ตัวเชื่อมต่อตรง 69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0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2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3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4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2322" name="ตัวเชื่อมต่อตรง 75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0" name="Picture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144016" y="2284512"/>
            <a:ext cx="13271152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3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แบบบันทึก  </a:t>
            </a:r>
            <a:endParaRPr lang="en-US" sz="3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3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ระดับการปฏิบัติในการวัดและประเมินผลการจัดการเรียนการสอน</a:t>
            </a:r>
            <a:r>
              <a:rPr lang="th-TH" sz="3000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รายวิชา ระดับ</a:t>
            </a:r>
            <a:r>
              <a:rPr lang="th-TH" sz="3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ปริญญาตรี ชั้นปีที่ 1 หลักสูตรเทคโนโลยีบัณฑิต สาขาวิชา</a:t>
            </a:r>
            <a:r>
              <a:rPr lang="th-TH" sz="3000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............... แยก</a:t>
            </a:r>
            <a:r>
              <a:rPr lang="th-TH" sz="3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เป็นประเด็นการพิจารณา (อาจารย์/รายวิชา</a:t>
            </a:r>
            <a:r>
              <a:rPr lang="th-TH" sz="3000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) ปีการศึกษา ...................</a:t>
            </a:r>
            <a:endParaRPr lang="en-US" sz="3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62194"/>
              </p:ext>
            </p:extLst>
          </p:nvPr>
        </p:nvGraphicFramePr>
        <p:xfrm>
          <a:off x="365608" y="4228728"/>
          <a:ext cx="12329480" cy="4766967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867849">
                  <a:extLst>
                    <a:ext uri="{9D8B030D-6E8A-4147-A177-3AD203B41FA5}">
                      <a16:colId xmlns:a16="http://schemas.microsoft.com/office/drawing/2014/main" xmlns="" val="2061843136"/>
                    </a:ext>
                  </a:extLst>
                </a:gridCol>
                <a:gridCol w="1735695">
                  <a:extLst>
                    <a:ext uri="{9D8B030D-6E8A-4147-A177-3AD203B41FA5}">
                      <a16:colId xmlns:a16="http://schemas.microsoft.com/office/drawing/2014/main" xmlns="" val="1673661990"/>
                    </a:ext>
                  </a:extLst>
                </a:gridCol>
                <a:gridCol w="1193292">
                  <a:extLst>
                    <a:ext uri="{9D8B030D-6E8A-4147-A177-3AD203B41FA5}">
                      <a16:colId xmlns:a16="http://schemas.microsoft.com/office/drawing/2014/main" xmlns="" val="1347227222"/>
                    </a:ext>
                  </a:extLst>
                </a:gridCol>
                <a:gridCol w="2061140">
                  <a:extLst>
                    <a:ext uri="{9D8B030D-6E8A-4147-A177-3AD203B41FA5}">
                      <a16:colId xmlns:a16="http://schemas.microsoft.com/office/drawing/2014/main" xmlns="" val="2191518690"/>
                    </a:ext>
                  </a:extLst>
                </a:gridCol>
                <a:gridCol w="1952660">
                  <a:extLst>
                    <a:ext uri="{9D8B030D-6E8A-4147-A177-3AD203B41FA5}">
                      <a16:colId xmlns:a16="http://schemas.microsoft.com/office/drawing/2014/main" xmlns="" val="408421749"/>
                    </a:ext>
                  </a:extLst>
                </a:gridCol>
                <a:gridCol w="658119">
                  <a:extLst>
                    <a:ext uri="{9D8B030D-6E8A-4147-A177-3AD203B41FA5}">
                      <a16:colId xmlns:a16="http://schemas.microsoft.com/office/drawing/2014/main" xmlns="" val="1465770651"/>
                    </a:ext>
                  </a:extLst>
                </a:gridCol>
                <a:gridCol w="658119">
                  <a:extLst>
                    <a:ext uri="{9D8B030D-6E8A-4147-A177-3AD203B41FA5}">
                      <a16:colId xmlns:a16="http://schemas.microsoft.com/office/drawing/2014/main" xmlns="" val="1772452903"/>
                    </a:ext>
                  </a:extLst>
                </a:gridCol>
                <a:gridCol w="658119">
                  <a:extLst>
                    <a:ext uri="{9D8B030D-6E8A-4147-A177-3AD203B41FA5}">
                      <a16:colId xmlns:a16="http://schemas.microsoft.com/office/drawing/2014/main" xmlns="" val="2974606709"/>
                    </a:ext>
                  </a:extLst>
                </a:gridCol>
                <a:gridCol w="658119">
                  <a:extLst>
                    <a:ext uri="{9D8B030D-6E8A-4147-A177-3AD203B41FA5}">
                      <a16:colId xmlns:a16="http://schemas.microsoft.com/office/drawing/2014/main" xmlns="" val="2997007226"/>
                    </a:ext>
                  </a:extLst>
                </a:gridCol>
                <a:gridCol w="658119">
                  <a:extLst>
                    <a:ext uri="{9D8B030D-6E8A-4147-A177-3AD203B41FA5}">
                      <a16:colId xmlns:a16="http://schemas.microsoft.com/office/drawing/2014/main" xmlns="" val="2174552317"/>
                    </a:ext>
                  </a:extLst>
                </a:gridCol>
                <a:gridCol w="1228249">
                  <a:extLst>
                    <a:ext uri="{9D8B030D-6E8A-4147-A177-3AD203B41FA5}">
                      <a16:colId xmlns:a16="http://schemas.microsoft.com/office/drawing/2014/main" xmlns="" val="99641053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ลำดับ</a:t>
                      </a:r>
                      <a:endParaRPr lang="en-US" sz="110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ที่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 rowSpan="2"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ชื่อ-สกุล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ชื่อวิชา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รหัสวิชา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รายการการปฏิบัติ (</a:t>
                      </a:r>
                      <a:r>
                        <a:rPr lang="en-US" sz="1400">
                          <a:effectLst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1400">
                          <a:effectLst/>
                        </a:rPr>
                        <a:t>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รวมปฏิบัติครบ (ข้อ)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638047014"/>
                  </a:ext>
                </a:extLst>
              </a:tr>
              <a:tr h="23133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แผนการจัดการเรียนรู้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แผนฝึกอาชีพ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วัดผลหลากหลาย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มีการนิเทศการสอน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นำผลไปพัฒนาผู้เรียน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46336862"/>
                  </a:ext>
                </a:extLst>
              </a:tr>
              <a:tr h="0">
                <a:tc gridSpan="1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ภาคเรียนที่ 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790351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899383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37179044"/>
                  </a:ext>
                </a:extLst>
              </a:tr>
              <a:tr h="0">
                <a:tc gridSpan="1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ภาคเรียนที่ 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970235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082534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53309843"/>
                  </a:ext>
                </a:extLst>
              </a:tr>
              <a:tr h="0">
                <a:tc gridSpan="1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ภาคเรียนฤดูร้อน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384823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835761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564890433"/>
                  </a:ext>
                </a:extLst>
              </a:tr>
            </a:tbl>
          </a:graphicData>
        </a:graphic>
      </p:graphicFrame>
      <p:sp>
        <p:nvSpPr>
          <p:cNvPr id="55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16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grpSp>
        <p:nvGrpSpPr>
          <p:cNvPr id="56" name="กลุ่ม 17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57" name="รูปภาพ 14" descr="0100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รูปภาพ 15" descr="mini0110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รูปภาพ 16" descr="mini0135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0" name="Rectangle 59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1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3332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3346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3347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3348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3333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34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5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3336" name="รูปภาพ 60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38" name="กลุ่ม 69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3343" name="รูปภาพ 70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44" name="รูปภาพ 71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45" name="รูปภาพ 72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3339" name="ตัวเชื่อมต่อตรง 73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0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2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3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4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3342" name="ตัวเชื่อมต่อตรง 75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0" name="Picture 4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1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16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-144016" y="2284512"/>
            <a:ext cx="13271152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3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แบบบันทึก  </a:t>
            </a:r>
            <a:endParaRPr lang="en-US" sz="3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3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ระดับการปฏิบัติในการวัดและประเมินผลการจัดการเรียนการสอน</a:t>
            </a:r>
            <a:r>
              <a:rPr lang="th-TH" sz="3000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รายวิชา ระดับ</a:t>
            </a:r>
            <a:r>
              <a:rPr lang="th-TH" sz="3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ปริญญาตรี ชั้นปีที่ </a:t>
            </a:r>
            <a:r>
              <a:rPr lang="th-TH" sz="3000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2 </a:t>
            </a:r>
            <a:r>
              <a:rPr lang="th-TH" sz="3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หลักสูตรเทคโนโลยีบัณฑิต สาขาวิชา</a:t>
            </a:r>
            <a:r>
              <a:rPr lang="th-TH" sz="3000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............... แยก</a:t>
            </a:r>
            <a:r>
              <a:rPr lang="th-TH" sz="3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เป็นประเด็นการพิจารณา (อาจารย์/รายวิชา</a:t>
            </a:r>
            <a:r>
              <a:rPr lang="th-TH" sz="3000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) ปีการศึกษา ...................</a:t>
            </a:r>
            <a:endParaRPr lang="en-US" sz="3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graphicFrame>
        <p:nvGraphicFramePr>
          <p:cNvPr id="56" name="Table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491426"/>
              </p:ext>
            </p:extLst>
          </p:nvPr>
        </p:nvGraphicFramePr>
        <p:xfrm>
          <a:off x="365608" y="4228728"/>
          <a:ext cx="12329480" cy="4766967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867849">
                  <a:extLst>
                    <a:ext uri="{9D8B030D-6E8A-4147-A177-3AD203B41FA5}">
                      <a16:colId xmlns:a16="http://schemas.microsoft.com/office/drawing/2014/main" xmlns="" val="2061843136"/>
                    </a:ext>
                  </a:extLst>
                </a:gridCol>
                <a:gridCol w="1735695">
                  <a:extLst>
                    <a:ext uri="{9D8B030D-6E8A-4147-A177-3AD203B41FA5}">
                      <a16:colId xmlns:a16="http://schemas.microsoft.com/office/drawing/2014/main" xmlns="" val="1673661990"/>
                    </a:ext>
                  </a:extLst>
                </a:gridCol>
                <a:gridCol w="1193292">
                  <a:extLst>
                    <a:ext uri="{9D8B030D-6E8A-4147-A177-3AD203B41FA5}">
                      <a16:colId xmlns:a16="http://schemas.microsoft.com/office/drawing/2014/main" xmlns="" val="1347227222"/>
                    </a:ext>
                  </a:extLst>
                </a:gridCol>
                <a:gridCol w="2061140">
                  <a:extLst>
                    <a:ext uri="{9D8B030D-6E8A-4147-A177-3AD203B41FA5}">
                      <a16:colId xmlns:a16="http://schemas.microsoft.com/office/drawing/2014/main" xmlns="" val="2191518690"/>
                    </a:ext>
                  </a:extLst>
                </a:gridCol>
                <a:gridCol w="1952660">
                  <a:extLst>
                    <a:ext uri="{9D8B030D-6E8A-4147-A177-3AD203B41FA5}">
                      <a16:colId xmlns:a16="http://schemas.microsoft.com/office/drawing/2014/main" xmlns="" val="408421749"/>
                    </a:ext>
                  </a:extLst>
                </a:gridCol>
                <a:gridCol w="658119">
                  <a:extLst>
                    <a:ext uri="{9D8B030D-6E8A-4147-A177-3AD203B41FA5}">
                      <a16:colId xmlns:a16="http://schemas.microsoft.com/office/drawing/2014/main" xmlns="" val="1465770651"/>
                    </a:ext>
                  </a:extLst>
                </a:gridCol>
                <a:gridCol w="658119">
                  <a:extLst>
                    <a:ext uri="{9D8B030D-6E8A-4147-A177-3AD203B41FA5}">
                      <a16:colId xmlns:a16="http://schemas.microsoft.com/office/drawing/2014/main" xmlns="" val="1772452903"/>
                    </a:ext>
                  </a:extLst>
                </a:gridCol>
                <a:gridCol w="658119">
                  <a:extLst>
                    <a:ext uri="{9D8B030D-6E8A-4147-A177-3AD203B41FA5}">
                      <a16:colId xmlns:a16="http://schemas.microsoft.com/office/drawing/2014/main" xmlns="" val="2974606709"/>
                    </a:ext>
                  </a:extLst>
                </a:gridCol>
                <a:gridCol w="658119">
                  <a:extLst>
                    <a:ext uri="{9D8B030D-6E8A-4147-A177-3AD203B41FA5}">
                      <a16:colId xmlns:a16="http://schemas.microsoft.com/office/drawing/2014/main" xmlns="" val="2997007226"/>
                    </a:ext>
                  </a:extLst>
                </a:gridCol>
                <a:gridCol w="658119">
                  <a:extLst>
                    <a:ext uri="{9D8B030D-6E8A-4147-A177-3AD203B41FA5}">
                      <a16:colId xmlns:a16="http://schemas.microsoft.com/office/drawing/2014/main" xmlns="" val="2174552317"/>
                    </a:ext>
                  </a:extLst>
                </a:gridCol>
                <a:gridCol w="1228249">
                  <a:extLst>
                    <a:ext uri="{9D8B030D-6E8A-4147-A177-3AD203B41FA5}">
                      <a16:colId xmlns:a16="http://schemas.microsoft.com/office/drawing/2014/main" xmlns="" val="99641053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ลำดับ</a:t>
                      </a:r>
                      <a:endParaRPr lang="en-US" sz="110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ที่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 rowSpan="2"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ชื่อ-สกุล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ชื่อวิชา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รหัสวิชา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รายการการปฏิบัติ (</a:t>
                      </a:r>
                      <a:r>
                        <a:rPr lang="en-US" sz="1400">
                          <a:effectLst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1400">
                          <a:effectLst/>
                        </a:rPr>
                        <a:t>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รวมปฏิบัติครบ (ข้อ)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638047014"/>
                  </a:ext>
                </a:extLst>
              </a:tr>
              <a:tr h="23133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แผนการจัดการเรียนรู้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แผนฝึกอาชีพ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วัดผลหลากหลาย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มีการนิเทศการสอน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นำผลไปพัฒนาผู้เรียน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46336862"/>
                  </a:ext>
                </a:extLst>
              </a:tr>
              <a:tr h="0">
                <a:tc gridSpan="1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ภาคเรียนที่ 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790351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899383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37179044"/>
                  </a:ext>
                </a:extLst>
              </a:tr>
              <a:tr h="0">
                <a:tc gridSpan="1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ภาคเรียนที่ 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970235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082534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53309843"/>
                  </a:ext>
                </a:extLst>
              </a:tr>
              <a:tr h="0">
                <a:tc gridSpan="1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ภาคเรียนฤดูร้อน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384823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835761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564890433"/>
                  </a:ext>
                </a:extLst>
              </a:tr>
            </a:tbl>
          </a:graphicData>
        </a:graphic>
      </p:graphicFrame>
      <p:sp>
        <p:nvSpPr>
          <p:cNvPr id="57" name="Rectangle 56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0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4351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4365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4366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4367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4352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3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54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4356" name="รูปภาพ 112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358" name="ตัวเชื่อมต่อตรง 121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3" name="กลุ่ม 99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101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102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103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4361" name="ตัวเชื่อมต่อตรง 123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99" name="Picture 9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100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16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4661" y="2249566"/>
            <a:ext cx="11953328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สรุปข้อมูล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การจัดกิจกรรม/โครงการส่งเสริม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สนับสนุนระดับการปฏิบัติในการจัดการเรียนการสอนแยกเป็นประเด็นการพิจารณา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344901"/>
              </p:ext>
            </p:extLst>
          </p:nvPr>
        </p:nvGraphicFramePr>
        <p:xfrm>
          <a:off x="562630" y="4444752"/>
          <a:ext cx="12060448" cy="4416552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021259">
                  <a:extLst>
                    <a:ext uri="{9D8B030D-6E8A-4147-A177-3AD203B41FA5}">
                      <a16:colId xmlns:a16="http://schemas.microsoft.com/office/drawing/2014/main" xmlns="" val="1835972306"/>
                    </a:ext>
                  </a:extLst>
                </a:gridCol>
                <a:gridCol w="7865389">
                  <a:extLst>
                    <a:ext uri="{9D8B030D-6E8A-4147-A177-3AD203B41FA5}">
                      <a16:colId xmlns:a16="http://schemas.microsoft.com/office/drawing/2014/main" xmlns="" val="2986568326"/>
                    </a:ext>
                  </a:extLst>
                </a:gridCol>
                <a:gridCol w="634760">
                  <a:extLst>
                    <a:ext uri="{9D8B030D-6E8A-4147-A177-3AD203B41FA5}">
                      <a16:colId xmlns:a16="http://schemas.microsoft.com/office/drawing/2014/main" xmlns="" val="3363854139"/>
                    </a:ext>
                  </a:extLst>
                </a:gridCol>
                <a:gridCol w="634760">
                  <a:extLst>
                    <a:ext uri="{9D8B030D-6E8A-4147-A177-3AD203B41FA5}">
                      <a16:colId xmlns:a16="http://schemas.microsoft.com/office/drawing/2014/main" xmlns="" val="1664157543"/>
                    </a:ext>
                  </a:extLst>
                </a:gridCol>
                <a:gridCol w="634760">
                  <a:extLst>
                    <a:ext uri="{9D8B030D-6E8A-4147-A177-3AD203B41FA5}">
                      <a16:colId xmlns:a16="http://schemas.microsoft.com/office/drawing/2014/main" xmlns="" val="395457450"/>
                    </a:ext>
                  </a:extLst>
                </a:gridCol>
                <a:gridCol w="634760">
                  <a:extLst>
                    <a:ext uri="{9D8B030D-6E8A-4147-A177-3AD203B41FA5}">
                      <a16:colId xmlns:a16="http://schemas.microsoft.com/office/drawing/2014/main" xmlns="" val="603454461"/>
                    </a:ext>
                  </a:extLst>
                </a:gridCol>
                <a:gridCol w="634760">
                  <a:extLst>
                    <a:ext uri="{9D8B030D-6E8A-4147-A177-3AD203B41FA5}">
                      <a16:colId xmlns:a16="http://schemas.microsoft.com/office/drawing/2014/main" xmlns="" val="3329478766"/>
                    </a:ext>
                  </a:extLst>
                </a:gridCol>
              </a:tblGrid>
              <a:tr h="13081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คำสั่ง กิจกรรม โครงการเอกสารประกอบ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สอดคล้องกับประเด็นการพิจารณา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98656189"/>
                  </a:ext>
                </a:extLst>
              </a:tr>
              <a:tr h="133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3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112252739"/>
                  </a:ext>
                </a:extLst>
              </a:tr>
              <a:tr h="14033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256353644"/>
                  </a:ext>
                </a:extLst>
              </a:tr>
              <a:tr h="933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415508617"/>
                  </a:ext>
                </a:extLst>
              </a:tr>
              <a:tr h="1136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31326686"/>
                  </a:ext>
                </a:extLst>
              </a:tr>
              <a:tr h="1231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6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650120331"/>
                  </a:ext>
                </a:extLst>
              </a:tr>
            </a:tbl>
          </a:graphicData>
        </a:graphic>
      </p:graphicFrame>
      <p:grpSp>
        <p:nvGrpSpPr>
          <p:cNvPr id="104" name="กลุ่ม 17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05" name="รูปภาพ 14" descr="0100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" name="รูปภาพ 15" descr="mini0110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" name="รูปภาพ 16" descr="mini0135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8" name="Rectangle 107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3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5394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5408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5409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5410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5395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6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97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5398" name="รูปภาพ 80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400" name="ตัวเชื่อมต่อตรง 89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2" name="กลุ่ม 70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72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73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74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5404" name="ตัวเชื่อมต่อตรง 95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0" name="Picture 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71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17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22696" y="2276289"/>
            <a:ext cx="117843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ระดับการปฏิบัติในการฝึกประสบการณ์ทักษะวิชาชีพหรือการฝึกอาชีพ</a:t>
            </a:r>
            <a:endParaRPr lang="en-US" sz="40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66645" y="2838100"/>
            <a:ext cx="65024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ผลสัมฤทธิ์ (</a:t>
            </a:r>
            <a:r>
              <a:rPr lang="en-US" sz="4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Achievement</a:t>
            </a:r>
            <a:r>
              <a:rPr lang="th-TH" sz="4000" b="1" dirty="0" smtClean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)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796740"/>
              </p:ext>
            </p:extLst>
          </p:nvPr>
        </p:nvGraphicFramePr>
        <p:xfrm>
          <a:off x="453728" y="3580656"/>
          <a:ext cx="11956436" cy="40767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7605">
                  <a:extLst>
                    <a:ext uri="{9D8B030D-6E8A-4147-A177-3AD203B41FA5}">
                      <a16:colId xmlns:a16="http://schemas.microsoft.com/office/drawing/2014/main" xmlns="" val="1841625656"/>
                    </a:ext>
                  </a:extLst>
                </a:gridCol>
                <a:gridCol w="9858670">
                  <a:extLst>
                    <a:ext uri="{9D8B030D-6E8A-4147-A177-3AD203B41FA5}">
                      <a16:colId xmlns:a16="http://schemas.microsoft.com/office/drawing/2014/main" xmlns="" val="516452844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652641252"/>
                    </a:ext>
                  </a:extLst>
                </a:gridCol>
                <a:gridCol w="720081">
                  <a:extLst>
                    <a:ext uri="{9D8B030D-6E8A-4147-A177-3AD203B41FA5}">
                      <a16:colId xmlns:a16="http://schemas.microsoft.com/office/drawing/2014/main" xmlns="" val="762897499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ข้อ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ประเด็นการพิจารณา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ไม่มี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271176926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สถาบันมีการแต่งตั้งคณะกรรมการ และกำหนดอำนาจหน้าที่และความรับผิดชอบ ในการจัดการฝึกประสบการณ์ทักษะวิชาชีพ หรือการฝึกอาชีพ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52527684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สถาบันมีแผนงาน โครงการ กิจกรรม ในการจัดการฝึกประสบการณ์ทักษะวิชาชีพ หรือการฝึกอาชีพ ตามหลักสูตรเทคโนโลยีบัณฑิต สาขาวิชา (คอศ.2)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429039964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3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สถาบันมีการดำเนินการตามแผนงาน โครงการ กิจกรรมที่กำหนด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567453757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สถาบันมีการติดตาม ตรวจสอบ และประเมินผลการดำเนินการ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916548805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สถาบันมีการนำผลจากการติดตาม ตรวจสอบ และประเมินผลไปปรับปรุงและพัฒนาการดำเนินการต่อไป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222453783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242123" y="7875368"/>
            <a:ext cx="12545504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3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ผลการประเมินตัวชี้วัดความสำเร็จที่ 17</a:t>
            </a:r>
            <a:endParaRPr lang="en-US" sz="3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r>
              <a:rPr lang="th-TH" sz="3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	ระดับคุณภาพในการฝึกประสบการณ์ทักษะวิชาชีพหรือการฝึกอาชีพตามประเด็นพิจารณา ค่าคะแนนที่</a:t>
            </a:r>
            <a:r>
              <a:rPr lang="th-TH" sz="3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ได้รับคือ..........อยู่</a:t>
            </a:r>
            <a:r>
              <a:rPr lang="th-TH" sz="3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ใน</a:t>
            </a:r>
            <a:r>
              <a:rPr lang="th-TH" sz="3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ระดับคุณภาพ .....................................</a:t>
            </a:r>
            <a:endParaRPr lang="en-US" sz="30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grpSp>
        <p:nvGrpSpPr>
          <p:cNvPr id="76" name="กลุ่ม 17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77" name="รูปภาพ 14" descr="0100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" name="รูปภาพ 15" descr="mini0110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9" name="รูปภาพ 16" descr="mini0135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0" name="Rectangle 79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0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6411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6425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6426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6427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6412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13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414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6415" name="รูปภาพ 69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417" name="กลุ่ม 78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6422" name="รูปภาพ 79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23" name="รูปภาพ 80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24" name="รูปภาพ 81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6418" name="ตัวเชื่อมต่อตรง 82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" name="กลุ่ม 59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61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62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63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6421" name="ตัวเชื่อมต่อตรง 84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9" name="Picture 5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60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17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9747" y="2587065"/>
            <a:ext cx="12091877" cy="2131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แบบบันทึก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การดำเนินการในการฝึกประสบการณ์ทักษะวิชาชีพหรือการฝึกอาชีพ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แยกเป็น</a:t>
            </a:r>
            <a:r>
              <a:rPr lang="th-TH" b="1" dirty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ประเด็นการพิจารณา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509140"/>
              </p:ext>
            </p:extLst>
          </p:nvPr>
        </p:nvGraphicFramePr>
        <p:xfrm>
          <a:off x="425114" y="4931834"/>
          <a:ext cx="12269972" cy="368046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613585">
                  <a:extLst>
                    <a:ext uri="{9D8B030D-6E8A-4147-A177-3AD203B41FA5}">
                      <a16:colId xmlns:a16="http://schemas.microsoft.com/office/drawing/2014/main" xmlns="" val="343683332"/>
                    </a:ext>
                  </a:extLst>
                </a:gridCol>
                <a:gridCol w="2285915">
                  <a:extLst>
                    <a:ext uri="{9D8B030D-6E8A-4147-A177-3AD203B41FA5}">
                      <a16:colId xmlns:a16="http://schemas.microsoft.com/office/drawing/2014/main" xmlns="" val="982785197"/>
                    </a:ext>
                  </a:extLst>
                </a:gridCol>
                <a:gridCol w="1613585">
                  <a:extLst>
                    <a:ext uri="{9D8B030D-6E8A-4147-A177-3AD203B41FA5}">
                      <a16:colId xmlns:a16="http://schemas.microsoft.com/office/drawing/2014/main" xmlns="" val="3905361517"/>
                    </a:ext>
                  </a:extLst>
                </a:gridCol>
                <a:gridCol w="1311039">
                  <a:extLst>
                    <a:ext uri="{9D8B030D-6E8A-4147-A177-3AD203B41FA5}">
                      <a16:colId xmlns:a16="http://schemas.microsoft.com/office/drawing/2014/main" xmlns="" val="314107497"/>
                    </a:ext>
                  </a:extLst>
                </a:gridCol>
                <a:gridCol w="1613585">
                  <a:extLst>
                    <a:ext uri="{9D8B030D-6E8A-4147-A177-3AD203B41FA5}">
                      <a16:colId xmlns:a16="http://schemas.microsoft.com/office/drawing/2014/main" xmlns="" val="843642602"/>
                    </a:ext>
                  </a:extLst>
                </a:gridCol>
                <a:gridCol w="1613585">
                  <a:extLst>
                    <a:ext uri="{9D8B030D-6E8A-4147-A177-3AD203B41FA5}">
                      <a16:colId xmlns:a16="http://schemas.microsoft.com/office/drawing/2014/main" xmlns="" val="1263632119"/>
                    </a:ext>
                  </a:extLst>
                </a:gridCol>
                <a:gridCol w="1109339">
                  <a:extLst>
                    <a:ext uri="{9D8B030D-6E8A-4147-A177-3AD203B41FA5}">
                      <a16:colId xmlns:a16="http://schemas.microsoft.com/office/drawing/2014/main" xmlns="" val="4071076117"/>
                    </a:ext>
                  </a:extLst>
                </a:gridCol>
                <a:gridCol w="1109339">
                  <a:extLst>
                    <a:ext uri="{9D8B030D-6E8A-4147-A177-3AD203B41FA5}">
                      <a16:colId xmlns:a16="http://schemas.microsoft.com/office/drawing/2014/main" xmlns="" val="4007938755"/>
                    </a:ext>
                  </a:extLst>
                </a:gridCol>
              </a:tblGrid>
              <a:tr h="33655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สาขาวิชา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การดำเนินการ (</a:t>
                      </a: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97199165"/>
                  </a:ext>
                </a:extLst>
              </a:tr>
              <a:tr h="7975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ร่วมมือกับสถานประกอบการ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จัดปฐมนิเทศ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นิเทศฝึกอาชีพ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วัดผลร่วมกับสถานประกอบการ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สัมมนาการฝึกอาชีพ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ปฏิบัติครบทุกประเด็น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77375852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408515271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27826762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429284155"/>
                  </a:ext>
                </a:extLst>
              </a:tr>
            </a:tbl>
          </a:graphicData>
        </a:graphic>
      </p:graphicFrame>
      <p:sp>
        <p:nvSpPr>
          <p:cNvPr id="64" name="Rectangle 63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87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89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90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91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sp>
        <p:nvSpPr>
          <p:cNvPr id="2051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2052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2086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2087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2088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2053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55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2057" name="รูปภาพ 43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" name="Rectangle 26"/>
          <p:cNvSpPr>
            <a:spLocks noGrp="1"/>
          </p:cNvSpPr>
          <p:nvPr>
            <p:ph type="title" idx="4294967295"/>
          </p:nvPr>
        </p:nvSpPr>
        <p:spPr bwMode="auto">
          <a:xfrm>
            <a:off x="649288" y="860425"/>
            <a:ext cx="3648075" cy="155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/>
          <a:p>
            <a:pPr marL="39688" algn="l" defTabSz="1300163" eaLnBrk="1">
              <a:buClr>
                <a:srgbClr val="FFFFFF"/>
              </a:buClr>
              <a:buFont typeface="ArialMT" charset="0"/>
              <a:buNone/>
            </a:pPr>
            <a:r>
              <a:rPr lang="th-TH" altLang="en-US" sz="5100" dirty="0" smtClean="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หน้าปก</a:t>
            </a:r>
            <a:endParaRPr lang="th-TH" altLang="en-US" dirty="0" smtClean="0"/>
          </a:p>
        </p:txBody>
      </p:sp>
      <p:cxnSp>
        <p:nvCxnSpPr>
          <p:cNvPr id="2060" name="ตัวเชื่อมต่อตรง 74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61" name="ตัวเชื่อมต่อตรง 75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2" name="Picture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09" y="81017"/>
            <a:ext cx="842516" cy="842516"/>
          </a:xfrm>
          <a:prstGeom prst="rect">
            <a:avLst/>
          </a:prstGeom>
        </p:spPr>
      </p:pic>
      <p:sp>
        <p:nvSpPr>
          <p:cNvPr id="54" name="Rectangle 26"/>
          <p:cNvSpPr txBox="1">
            <a:spLocks/>
          </p:cNvSpPr>
          <p:nvPr/>
        </p:nvSpPr>
        <p:spPr bwMode="auto">
          <a:xfrm>
            <a:off x="1722308" y="4156720"/>
            <a:ext cx="9978973" cy="6251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algn="ctr" defTabSz="584200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Light" charset="0"/>
              </a:defRPr>
            </a:lvl1pPr>
            <a:lvl2pPr algn="ctr" defTabSz="584200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algn="ctr" defTabSz="584200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algn="ctr" defTabSz="584200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algn="ctr" defTabSz="584200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457200" algn="ctr" defTabSz="584200" rtl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914400" algn="ctr" defTabSz="584200" rtl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1371600" algn="ctr" defTabSz="584200" rtl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1828800" algn="ctr" defTabSz="584200" rtl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marL="39688" defTabSz="1300163" eaLnBrk="1">
              <a:buClr>
                <a:srgbClr val="FFFFFF"/>
              </a:buClr>
              <a:buFont typeface="ArialMT" charset="0"/>
              <a:buNone/>
            </a:pPr>
            <a:r>
              <a:rPr lang="th-TH" altLang="en-US" sz="5100" kern="0" dirty="0" smtClean="0">
                <a:solidFill>
                  <a:schemeClr val="tx1"/>
                </a:solidFill>
                <a:latin typeface="Angsana News" panose="02020603050405020304" pitchFamily="18" charset="-34"/>
                <a:cs typeface="Angsana News" panose="02020603050405020304" pitchFamily="18" charset="-34"/>
                <a:sym typeface="Arial" panose="020B0604020202020204" pitchFamily="34" charset="0"/>
              </a:rPr>
              <a:t>รายงานการประเมินตนเอง</a:t>
            </a:r>
          </a:p>
          <a:p>
            <a:pPr marL="39688" defTabSz="1300163" eaLnBrk="1">
              <a:buClr>
                <a:srgbClr val="FFFFFF"/>
              </a:buClr>
              <a:buFont typeface="ArialMT" charset="0"/>
              <a:buNone/>
            </a:pPr>
            <a:r>
              <a:rPr lang="en-US" altLang="en-US" sz="5100" kern="0" dirty="0" smtClean="0">
                <a:solidFill>
                  <a:schemeClr val="tx1"/>
                </a:solidFill>
                <a:latin typeface="Angsana News" panose="02020603050405020304" pitchFamily="18" charset="-34"/>
                <a:cs typeface="Angsana News" panose="02020603050405020304" pitchFamily="18" charset="-34"/>
                <a:sym typeface="Arial" panose="020B0604020202020204" pitchFamily="34" charset="0"/>
              </a:rPr>
              <a:t>(Self Assessment Report : SAR)</a:t>
            </a:r>
          </a:p>
          <a:p>
            <a:pPr marL="39688" defTabSz="1300163" eaLnBrk="1">
              <a:buClr>
                <a:srgbClr val="FFFFFF"/>
              </a:buClr>
              <a:buFont typeface="ArialMT" charset="0"/>
              <a:buNone/>
            </a:pPr>
            <a:r>
              <a:rPr lang="th-TH" altLang="en-US" sz="5100" kern="0" dirty="0" smtClean="0">
                <a:solidFill>
                  <a:schemeClr val="tx1"/>
                </a:solidFill>
                <a:latin typeface="Angsana News" panose="02020603050405020304" pitchFamily="18" charset="-34"/>
                <a:cs typeface="Angsana News" panose="02020603050405020304" pitchFamily="18" charset="-34"/>
                <a:sym typeface="Arial" panose="020B0604020202020204" pitchFamily="34" charset="0"/>
              </a:rPr>
              <a:t>ประจำปีการศึกษา 2559 หลักสูตรเทคโนโลยีบัณฑิต</a:t>
            </a:r>
          </a:p>
          <a:p>
            <a:pPr marL="39688" defTabSz="1300163" eaLnBrk="1">
              <a:buClr>
                <a:srgbClr val="FFFFFF"/>
              </a:buClr>
              <a:buFont typeface="ArialMT" charset="0"/>
              <a:buNone/>
            </a:pPr>
            <a:endParaRPr lang="th-TH" altLang="en-US" sz="5100" kern="0" dirty="0" smtClean="0">
              <a:solidFill>
                <a:schemeClr val="tx1"/>
              </a:solidFill>
              <a:latin typeface="Angsana News" panose="02020603050405020304" pitchFamily="18" charset="-34"/>
              <a:cs typeface="Angsana News" panose="02020603050405020304" pitchFamily="18" charset="-34"/>
              <a:sym typeface="Arial" panose="020B0604020202020204" pitchFamily="34" charset="0"/>
            </a:endParaRPr>
          </a:p>
          <a:p>
            <a:pPr marL="39688" defTabSz="1300163" eaLnBrk="1">
              <a:buClr>
                <a:srgbClr val="FFFFFF"/>
              </a:buClr>
              <a:buFont typeface="ArialMT" charset="0"/>
              <a:buNone/>
            </a:pPr>
            <a:endParaRPr lang="th-TH" altLang="en-US" sz="5100" kern="0" dirty="0" smtClean="0">
              <a:solidFill>
                <a:schemeClr val="tx1"/>
              </a:solidFill>
              <a:latin typeface="Angsana News" panose="02020603050405020304" pitchFamily="18" charset="-34"/>
              <a:cs typeface="Angsana News" panose="02020603050405020304" pitchFamily="18" charset="-34"/>
              <a:sym typeface="Arial" panose="020B0604020202020204" pitchFamily="34" charset="0"/>
            </a:endParaRPr>
          </a:p>
          <a:p>
            <a:pPr marL="39688" defTabSz="1300163" eaLnBrk="1">
              <a:buClr>
                <a:srgbClr val="FFFFFF"/>
              </a:buClr>
              <a:buFont typeface="ArialMT" charset="0"/>
              <a:buNone/>
            </a:pPr>
            <a:r>
              <a:rPr lang="th-TH" altLang="en-US" sz="5100" kern="0" dirty="0" smtClean="0">
                <a:solidFill>
                  <a:schemeClr val="tx1"/>
                </a:solidFill>
                <a:latin typeface="Angsana News" panose="02020603050405020304" pitchFamily="18" charset="-34"/>
                <a:cs typeface="Angsana News" panose="02020603050405020304" pitchFamily="18" charset="-34"/>
                <a:sym typeface="Arial" panose="020B0604020202020204" pitchFamily="34" charset="0"/>
              </a:rPr>
              <a:t>สาขาวิชา..........................</a:t>
            </a:r>
          </a:p>
          <a:p>
            <a:pPr marL="39688" defTabSz="1300163" eaLnBrk="1">
              <a:buClr>
                <a:srgbClr val="FFFFFF"/>
              </a:buClr>
              <a:buFont typeface="ArialMT" charset="0"/>
              <a:buNone/>
            </a:pPr>
            <a:r>
              <a:rPr lang="th-TH" altLang="en-US" sz="5100" kern="0" dirty="0" smtClean="0">
                <a:solidFill>
                  <a:schemeClr val="tx1"/>
                </a:solidFill>
                <a:latin typeface="Angsana News" panose="02020603050405020304" pitchFamily="18" charset="-34"/>
                <a:cs typeface="Angsana News" panose="02020603050405020304" pitchFamily="18" charset="-34"/>
                <a:sym typeface="Arial" panose="020B0604020202020204" pitchFamily="34" charset="0"/>
              </a:rPr>
              <a:t>วิทยาลัย....................... สถาบันการอาชีวศึกษาภาคกลาง 2</a:t>
            </a:r>
          </a:p>
          <a:p>
            <a:pPr marL="39688" defTabSz="1300163" eaLnBrk="1">
              <a:buClr>
                <a:srgbClr val="FFFFFF"/>
              </a:buClr>
              <a:buFont typeface="ArialMT" charset="0"/>
              <a:buNone/>
            </a:pPr>
            <a:endParaRPr lang="th-TH" altLang="en-US" kern="0" dirty="0" smtClean="0">
              <a:solidFill>
                <a:schemeClr val="tx1"/>
              </a:solidFill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328" y="2400180"/>
            <a:ext cx="1516828" cy="1516828"/>
          </a:xfrm>
          <a:prstGeom prst="rect">
            <a:avLst/>
          </a:prstGeom>
        </p:spPr>
      </p:pic>
      <p:grpSp>
        <p:nvGrpSpPr>
          <p:cNvPr id="56" name="กลุ่ม 17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57" name="รูปภาพ 14" descr="0100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รูปภาพ 15" descr="mini0110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รูปภาพ 16" descr="mini0135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" name="Rectangle 60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4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7425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7439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7440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7441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7426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7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28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7430" name="รูปภาพ 97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432" name="ตัวเชื่อมต่อตรง 106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1" name="กลุ่ม 83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85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86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87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7435" name="ตัวเชื่อมต่อตรง 108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83" name="Picture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84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17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2140" y="2497441"/>
            <a:ext cx="12097344" cy="2557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สรุปข้อมูล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การจัดกิจกรรม/โครงการส่งเสริม 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สนับสนุนระดับการปฏิบัติในการการฝึกประสบการณ์ทักษะวิชาชีพหรือการฝึก</a:t>
            </a:r>
            <a:r>
              <a:rPr lang="th-TH" b="1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อาชีพ</a:t>
            </a:r>
          </a:p>
          <a:p>
            <a:pPr algn="ctr"/>
            <a:r>
              <a:rPr lang="th-TH" b="1" dirty="0" smtClean="0">
                <a:ea typeface="Calibri" panose="020F0502020204030204" pitchFamily="34" charset="0"/>
                <a:cs typeface="TH SarabunPSK" panose="020B0500040200020003" pitchFamily="34" charset="-34"/>
              </a:rPr>
              <a:t>แยก</a:t>
            </a:r>
            <a:r>
              <a:rPr lang="th-TH" b="1" dirty="0">
                <a:ea typeface="Calibri" panose="020F0502020204030204" pitchFamily="34" charset="0"/>
                <a:cs typeface="TH SarabunPSK" panose="020B0500040200020003" pitchFamily="34" charset="-34"/>
              </a:rPr>
              <a:t>เป็นประเด็นการพิจารณา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140836"/>
              </p:ext>
            </p:extLst>
          </p:nvPr>
        </p:nvGraphicFramePr>
        <p:xfrm>
          <a:off x="454013" y="5297873"/>
          <a:ext cx="12097346" cy="368046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024383">
                  <a:extLst>
                    <a:ext uri="{9D8B030D-6E8A-4147-A177-3AD203B41FA5}">
                      <a16:colId xmlns:a16="http://schemas.microsoft.com/office/drawing/2014/main" xmlns="" val="2976583600"/>
                    </a:ext>
                  </a:extLst>
                </a:gridCol>
                <a:gridCol w="7889448">
                  <a:extLst>
                    <a:ext uri="{9D8B030D-6E8A-4147-A177-3AD203B41FA5}">
                      <a16:colId xmlns:a16="http://schemas.microsoft.com/office/drawing/2014/main" xmlns="" val="2801666359"/>
                    </a:ext>
                  </a:extLst>
                </a:gridCol>
                <a:gridCol w="636703">
                  <a:extLst>
                    <a:ext uri="{9D8B030D-6E8A-4147-A177-3AD203B41FA5}">
                      <a16:colId xmlns:a16="http://schemas.microsoft.com/office/drawing/2014/main" xmlns="" val="4140643078"/>
                    </a:ext>
                  </a:extLst>
                </a:gridCol>
                <a:gridCol w="636703">
                  <a:extLst>
                    <a:ext uri="{9D8B030D-6E8A-4147-A177-3AD203B41FA5}">
                      <a16:colId xmlns:a16="http://schemas.microsoft.com/office/drawing/2014/main" xmlns="" val="1643547275"/>
                    </a:ext>
                  </a:extLst>
                </a:gridCol>
                <a:gridCol w="636703">
                  <a:extLst>
                    <a:ext uri="{9D8B030D-6E8A-4147-A177-3AD203B41FA5}">
                      <a16:colId xmlns:a16="http://schemas.microsoft.com/office/drawing/2014/main" xmlns="" val="2946098852"/>
                    </a:ext>
                  </a:extLst>
                </a:gridCol>
                <a:gridCol w="636703">
                  <a:extLst>
                    <a:ext uri="{9D8B030D-6E8A-4147-A177-3AD203B41FA5}">
                      <a16:colId xmlns:a16="http://schemas.microsoft.com/office/drawing/2014/main" xmlns="" val="2054800939"/>
                    </a:ext>
                  </a:extLst>
                </a:gridCol>
                <a:gridCol w="636703">
                  <a:extLst>
                    <a:ext uri="{9D8B030D-6E8A-4147-A177-3AD203B41FA5}">
                      <a16:colId xmlns:a16="http://schemas.microsoft.com/office/drawing/2014/main" xmlns="" val="1025902194"/>
                    </a:ext>
                  </a:extLst>
                </a:gridCol>
              </a:tblGrid>
              <a:tr h="1120935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คำสั่ง กิจกรรม โครงการเอกสารประกอบ</a:t>
                      </a:r>
                      <a:endParaRPr lang="en-US" sz="3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สอดคล้องกับประเด็นการพิจารณา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16794834"/>
                  </a:ext>
                </a:extLst>
              </a:tr>
              <a:tr h="560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3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954728381"/>
                  </a:ext>
                </a:extLst>
              </a:tr>
              <a:tr h="5529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62297666"/>
                  </a:ext>
                </a:extLst>
              </a:tr>
              <a:tr h="5529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084152324"/>
                  </a:ext>
                </a:extLst>
              </a:tr>
              <a:tr h="5529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83445367"/>
                  </a:ext>
                </a:extLst>
              </a:tr>
            </a:tbl>
          </a:graphicData>
        </a:graphic>
      </p:graphicFrame>
      <p:grpSp>
        <p:nvGrpSpPr>
          <p:cNvPr id="88" name="กลุ่ม 17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89" name="รูปภาพ 14" descr="0100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0" name="รูปภาพ 15" descr="mini0110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1" name="รูปภาพ 16" descr="mini0135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" name="Rectangle 91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8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8469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8483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8484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8485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8470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71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72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8473" name="รูปภาพ 112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475" name="ตัวเชื่อมต่อตรง 121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8" name="กลุ่ม 101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103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104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105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8479" name="ตัวเชื่อมต่อตรง 126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01" name="Picture 1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102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18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89122" y="2265173"/>
            <a:ext cx="1232948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ระดับการปฏิบัติในการส่งเสริม สนับสนุนการจัดทำโครงการพัฒนาทักษะวิชาชีพ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97744" y="2875152"/>
            <a:ext cx="3475631" cy="72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th-TH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ผลสัมฤทธิ์ (</a:t>
            </a:r>
            <a:r>
              <a:rPr lang="en-US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Achievement</a:t>
            </a:r>
            <a:r>
              <a:rPr lang="th-TH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)</a:t>
            </a:r>
            <a:endParaRPr lang="en-US" sz="24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714012"/>
              </p:ext>
            </p:extLst>
          </p:nvPr>
        </p:nvGraphicFramePr>
        <p:xfrm>
          <a:off x="525736" y="3550691"/>
          <a:ext cx="12169352" cy="40767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9843">
                  <a:extLst>
                    <a:ext uri="{9D8B030D-6E8A-4147-A177-3AD203B41FA5}">
                      <a16:colId xmlns:a16="http://schemas.microsoft.com/office/drawing/2014/main" xmlns="" val="522131351"/>
                    </a:ext>
                  </a:extLst>
                </a:gridCol>
                <a:gridCol w="10151357">
                  <a:extLst>
                    <a:ext uri="{9D8B030D-6E8A-4147-A177-3AD203B41FA5}">
                      <a16:colId xmlns:a16="http://schemas.microsoft.com/office/drawing/2014/main" xmlns="" val="2565082529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366334764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1454858039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ข้อ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ประเด็นการพิจารณา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ไม่มี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150906678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สถาบันมีการแต่งตั้งคณะกรรมการ และกำหนดอำนาจหน้าที่และความรับผิดชอบในการส่งเสริม สนับสนุนการจัดทำโครงการพัฒนาทักษะวิชาชีพ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161521866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สถาบันมีแผนงาน โครงการ กิจกรรม ในการส่งเสริม สนับสนุนให้นักศึกษาจัดทำโครงการพัฒนาทักษะวิชาชีพ โดยใช้กระบวนการวิจัยเป็นฐาน และคำนึงถึงหลักปรัชญาของเศรษฐกิจพอเพียง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79460002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3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สถาบันมีการดำเนินการตามแผนงาน โครงการ กิจกรรมที่กำหนด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410881564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สถาบันมีการติดตาม ตรวจสอบ และประเมินผลการดำเนินการ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85190227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สถานบันมีการนำผลจากการติดตาม ตรวจสอบ และประเมินผลไปปรับปรุงและพัฒนาการดำเนินการต่อไป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22787308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29386" y="7613104"/>
            <a:ext cx="12276474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3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ผลการประเมินตัวชี้วัดความสำเร็จที่ 18</a:t>
            </a:r>
            <a:endParaRPr lang="en-US" sz="3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3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	</a:t>
            </a:r>
            <a:r>
              <a:rPr lang="th-TH" sz="3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    ระดับ</a:t>
            </a:r>
            <a:r>
              <a:rPr lang="th-TH" sz="3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คุณภาพในการส่งเสริม สนับสนุนการจัดทำโครงการพัฒนาทักษะวิชาชีพตามประเด็นพิจารณา ค่าคะแนนที่</a:t>
            </a:r>
            <a:r>
              <a:rPr lang="th-TH" sz="3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ได้</a:t>
            </a:r>
          </a:p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3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รับคือ....................... อยู่</a:t>
            </a:r>
            <a:r>
              <a:rPr lang="th-TH" sz="3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ใน</a:t>
            </a:r>
            <a:r>
              <a:rPr lang="th-TH" sz="3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ระดับคุณภาพ .............................</a:t>
            </a:r>
            <a:endParaRPr lang="en-US" sz="3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grpSp>
        <p:nvGrpSpPr>
          <p:cNvPr id="107" name="กลุ่ม 17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08" name="รูปภาพ 14" descr="0100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" name="รูปภาพ 15" descr="mini0110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" name="รูปภาพ 16" descr="mini0135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1" name="Rectangle 110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18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3824" y="2619375"/>
            <a:ext cx="11886481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3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แบบบันทึก </a:t>
            </a:r>
            <a:endParaRPr lang="en-US" sz="3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3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ระดับการปฏิบัติในการส่งเสริม สนับสนุนการจัดทำโครงการพัฒนาทักษะวิชาชีพ แยกเป็น</a:t>
            </a:r>
            <a:r>
              <a:rPr lang="th-TH" sz="3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ประเด็นการพิจารณา</a:t>
            </a:r>
            <a:endParaRPr lang="en-US" sz="3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994621"/>
              </p:ext>
            </p:extLst>
          </p:nvPr>
        </p:nvGraphicFramePr>
        <p:xfrm>
          <a:off x="562630" y="4192714"/>
          <a:ext cx="12132457" cy="473202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449790">
                  <a:extLst>
                    <a:ext uri="{9D8B030D-6E8A-4147-A177-3AD203B41FA5}">
                      <a16:colId xmlns:a16="http://schemas.microsoft.com/office/drawing/2014/main" xmlns="" val="4082186654"/>
                    </a:ext>
                  </a:extLst>
                </a:gridCol>
                <a:gridCol w="2365449">
                  <a:extLst>
                    <a:ext uri="{9D8B030D-6E8A-4147-A177-3AD203B41FA5}">
                      <a16:colId xmlns:a16="http://schemas.microsoft.com/office/drawing/2014/main" xmlns="" val="1276441180"/>
                    </a:ext>
                  </a:extLst>
                </a:gridCol>
                <a:gridCol w="4068747">
                  <a:extLst>
                    <a:ext uri="{9D8B030D-6E8A-4147-A177-3AD203B41FA5}">
                      <a16:colId xmlns:a16="http://schemas.microsoft.com/office/drawing/2014/main" xmlns="" val="782808146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79873807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2234968126"/>
                    </a:ext>
                  </a:extLst>
                </a:gridCol>
                <a:gridCol w="1176871">
                  <a:extLst>
                    <a:ext uri="{9D8B030D-6E8A-4147-A177-3AD203B41FA5}">
                      <a16:colId xmlns:a16="http://schemas.microsoft.com/office/drawing/2014/main" xmlns="" val="2714835161"/>
                    </a:ext>
                  </a:extLst>
                </a:gridCol>
                <a:gridCol w="839352">
                  <a:extLst>
                    <a:ext uri="{9D8B030D-6E8A-4147-A177-3AD203B41FA5}">
                      <a16:colId xmlns:a16="http://schemas.microsoft.com/office/drawing/2014/main" xmlns="" val="1087201104"/>
                    </a:ext>
                  </a:extLst>
                </a:gridCol>
              </a:tblGrid>
              <a:tr h="9017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รหัสนักศึกษา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ชื่อ – สกุล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ชื่อ โครงการ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การดำเนินการ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54535115"/>
                  </a:ext>
                </a:extLst>
              </a:tr>
              <a:tr h="1104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พัฒนาทักษะวิชาชีพ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วิจัยเป็นฐาน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หลักปรัชญาเศรษฐกิจพอเพียง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อื่น ๆ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252769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810696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11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341157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69484619"/>
                  </a:ext>
                </a:extLst>
              </a:tr>
            </a:tbl>
          </a:graphicData>
        </a:graphic>
      </p:graphicFrame>
      <p:sp>
        <p:nvSpPr>
          <p:cNvPr id="60" name="Rectangle 59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18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9495" y="2410130"/>
            <a:ext cx="12276475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สรุปข้อมูล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การจัดกิจกรรม/โครงการส่งเสริม 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indent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สนับสนุนการจัดทำโครงการพัฒนาทักษะวิชาชีพ </a:t>
            </a: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แยกเป็นประเด็นการพิจารณา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64051"/>
              </p:ext>
            </p:extLst>
          </p:nvPr>
        </p:nvGraphicFramePr>
        <p:xfrm>
          <a:off x="329495" y="4732784"/>
          <a:ext cx="12372831" cy="420624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047711">
                  <a:extLst>
                    <a:ext uri="{9D8B030D-6E8A-4147-A177-3AD203B41FA5}">
                      <a16:colId xmlns:a16="http://schemas.microsoft.com/office/drawing/2014/main" xmlns="" val="11682078"/>
                    </a:ext>
                  </a:extLst>
                </a:gridCol>
                <a:gridCol w="8069115">
                  <a:extLst>
                    <a:ext uri="{9D8B030D-6E8A-4147-A177-3AD203B41FA5}">
                      <a16:colId xmlns:a16="http://schemas.microsoft.com/office/drawing/2014/main" xmlns="" val="445159442"/>
                    </a:ext>
                  </a:extLst>
                </a:gridCol>
                <a:gridCol w="651201">
                  <a:extLst>
                    <a:ext uri="{9D8B030D-6E8A-4147-A177-3AD203B41FA5}">
                      <a16:colId xmlns:a16="http://schemas.microsoft.com/office/drawing/2014/main" xmlns="" val="2611501768"/>
                    </a:ext>
                  </a:extLst>
                </a:gridCol>
                <a:gridCol w="651201">
                  <a:extLst>
                    <a:ext uri="{9D8B030D-6E8A-4147-A177-3AD203B41FA5}">
                      <a16:colId xmlns:a16="http://schemas.microsoft.com/office/drawing/2014/main" xmlns="" val="2649409784"/>
                    </a:ext>
                  </a:extLst>
                </a:gridCol>
                <a:gridCol w="651201">
                  <a:extLst>
                    <a:ext uri="{9D8B030D-6E8A-4147-A177-3AD203B41FA5}">
                      <a16:colId xmlns:a16="http://schemas.microsoft.com/office/drawing/2014/main" xmlns="" val="4030662264"/>
                    </a:ext>
                  </a:extLst>
                </a:gridCol>
                <a:gridCol w="651201">
                  <a:extLst>
                    <a:ext uri="{9D8B030D-6E8A-4147-A177-3AD203B41FA5}">
                      <a16:colId xmlns:a16="http://schemas.microsoft.com/office/drawing/2014/main" xmlns="" val="3943946563"/>
                    </a:ext>
                  </a:extLst>
                </a:gridCol>
                <a:gridCol w="651201">
                  <a:extLst>
                    <a:ext uri="{9D8B030D-6E8A-4147-A177-3AD203B41FA5}">
                      <a16:colId xmlns:a16="http://schemas.microsoft.com/office/drawing/2014/main" xmlns="" val="1501684815"/>
                    </a:ext>
                  </a:extLst>
                </a:gridCol>
              </a:tblGrid>
              <a:tr h="13081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คำสั่ง กิจกรรม โครงการเอกสารประกอบ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สอดคล้องกับประเด็นการพิจารณา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07618662"/>
                  </a:ext>
                </a:extLst>
              </a:tr>
              <a:tr h="133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3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418541299"/>
                  </a:ext>
                </a:extLst>
              </a:tr>
              <a:tr h="14033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233880201"/>
                  </a:ext>
                </a:extLst>
              </a:tr>
              <a:tr h="933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27430668"/>
                  </a:ext>
                </a:extLst>
              </a:tr>
              <a:tr h="1136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251378776"/>
                  </a:ext>
                </a:extLst>
              </a:tr>
              <a:tr h="1231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22073619"/>
                  </a:ext>
                </a:extLst>
              </a:tr>
              <a:tr h="1308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572209524"/>
                  </a:ext>
                </a:extLst>
              </a:tr>
            </a:tbl>
          </a:graphicData>
        </a:graphic>
      </p:graphicFrame>
      <p:sp>
        <p:nvSpPr>
          <p:cNvPr id="27" name="Rectangle 26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8306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19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7319" y="2605004"/>
            <a:ext cx="11881320" cy="1636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         ร้อย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ละของผลงานโครงการพัฒนาทักษะวิชาชีพที่เกิดผลสำเร็จ</a:t>
            </a: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ตาม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วัตถุประสงค์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และเผยแพร่</a:t>
            </a:r>
            <a:endParaRPr lang="en-US" sz="4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2630" y="4638704"/>
            <a:ext cx="11969019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ผลสัมฤทธิ์ (</a:t>
            </a:r>
            <a:r>
              <a:rPr lang="en-US" sz="4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Achievement</a:t>
            </a:r>
            <a:r>
              <a:rPr lang="th-TH" sz="4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) 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algn="thaiDist"/>
            <a:r>
              <a:rPr lang="th-TH" sz="4000" b="1" dirty="0">
                <a:latin typeface="Angsana News" panose="02020603050405020304" pitchFamily="18" charset="-34"/>
                <a:cs typeface="Angsana News" panose="02020603050405020304" pitchFamily="18" charset="-34"/>
              </a:rPr>
              <a:t>ประเด็นการพิจารณา</a:t>
            </a:r>
            <a:endParaRPr lang="en-US" sz="4000" dirty="0" smtClean="0">
              <a:effectLst/>
              <a:latin typeface="Angsana News" panose="02020603050405020304" pitchFamily="18" charset="-34"/>
              <a:cs typeface="Angsana News" panose="02020603050405020304" pitchFamily="18" charset="-34"/>
            </a:endParaRPr>
          </a:p>
          <a:p>
            <a:pPr algn="thaiDist"/>
            <a:r>
              <a:rPr lang="en-US" sz="4000" dirty="0">
                <a:latin typeface="Angsana News" panose="02020603050405020304" pitchFamily="18" charset="-34"/>
                <a:cs typeface="Angsana News" panose="02020603050405020304" pitchFamily="18" charset="-34"/>
              </a:rPr>
              <a:t>	</a:t>
            </a:r>
            <a:r>
              <a:rPr lang="th-TH" sz="4000" dirty="0">
                <a:latin typeface="Angsana News" panose="02020603050405020304" pitchFamily="18" charset="-34"/>
                <a:cs typeface="Angsana News" panose="02020603050405020304" pitchFamily="18" charset="-34"/>
              </a:rPr>
              <a:t>ร้อยละของจำนวนผลงานโครงการพัฒนาทักษะวิชาชีพที่เกิดผลสำเร็จตามวัตถุประสงค์และเผยแพร่เทียบกับจำนวนผลงานโครงการพัฒนาทักษะวิชาชีพทั้งหมด โดยพิจารณาในแต่ละสาขาวิชาและแต่ละสถานที่ที่จัดการเรียนการสอน</a:t>
            </a:r>
            <a:endParaRPr lang="en-US" sz="4000" dirty="0">
              <a:effectLst/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395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19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0622" y="2284512"/>
            <a:ext cx="119884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เกณฑ์การตัดสิน</a:t>
            </a:r>
            <a:endParaRPr lang="en-US" sz="4000" dirty="0" smtClean="0">
              <a:effectLst/>
              <a:latin typeface="Angsana News" panose="02020603050405020304" pitchFamily="18" charset="-34"/>
              <a:cs typeface="Angsana News" panose="02020603050405020304" pitchFamily="18" charset="-34"/>
            </a:endParaRPr>
          </a:p>
          <a:p>
            <a:pPr algn="thaiDist"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	</a:t>
            </a:r>
            <a:r>
              <a:rPr lang="th-TH" sz="4000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การเทียบผลจากประเด็นการพิจารณากับค่าคะแนนและระดับคุณภาพ</a:t>
            </a:r>
            <a:endParaRPr lang="en-US" sz="4000" dirty="0">
              <a:effectLst/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211288"/>
              </p:ext>
            </p:extLst>
          </p:nvPr>
        </p:nvGraphicFramePr>
        <p:xfrm>
          <a:off x="331816" y="3607951"/>
          <a:ext cx="12132458" cy="3154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07288">
                  <a:extLst>
                    <a:ext uri="{9D8B030D-6E8A-4147-A177-3AD203B41FA5}">
                      <a16:colId xmlns:a16="http://schemas.microsoft.com/office/drawing/2014/main" xmlns="" val="2893829232"/>
                    </a:ext>
                  </a:extLst>
                </a:gridCol>
                <a:gridCol w="2551224">
                  <a:extLst>
                    <a:ext uri="{9D8B030D-6E8A-4147-A177-3AD203B41FA5}">
                      <a16:colId xmlns:a16="http://schemas.microsoft.com/office/drawing/2014/main" xmlns="" val="912225913"/>
                    </a:ext>
                  </a:extLst>
                </a:gridCol>
                <a:gridCol w="5606520">
                  <a:extLst>
                    <a:ext uri="{9D8B030D-6E8A-4147-A177-3AD203B41FA5}">
                      <a16:colId xmlns:a16="http://schemas.microsoft.com/office/drawing/2014/main" xmlns="" val="2669059791"/>
                    </a:ext>
                  </a:extLst>
                </a:gridCol>
                <a:gridCol w="1967426">
                  <a:extLst>
                    <a:ext uri="{9D8B030D-6E8A-4147-A177-3AD203B41FA5}">
                      <a16:colId xmlns:a16="http://schemas.microsoft.com/office/drawing/2014/main" xmlns="" val="1446724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ผลการตัดสิน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ผลจากประเด็นการพิจารณา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ค่าคะแนน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5564961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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ดีมาก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ร้อยละ </a:t>
                      </a: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90</a:t>
                      </a: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.</a:t>
                      </a: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00  </a:t>
                      </a: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ขึ้นไป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9905189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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ดี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ร้อยละ </a:t>
                      </a: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80</a:t>
                      </a: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.</a:t>
                      </a: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00 </a:t>
                      </a:r>
                      <a:r>
                        <a:rPr lang="en-US" sz="30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-</a:t>
                      </a:r>
                      <a:r>
                        <a:rPr lang="th-TH" sz="30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</a:t>
                      </a: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89</a:t>
                      </a: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.</a:t>
                      </a: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99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3873161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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พอใช้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ร้อยละ </a:t>
                      </a: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70</a:t>
                      </a: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.</a:t>
                      </a: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00 </a:t>
                      </a:r>
                      <a:r>
                        <a:rPr lang="en-US" sz="30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-</a:t>
                      </a:r>
                      <a:r>
                        <a:rPr lang="th-TH" sz="30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</a:t>
                      </a: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79</a:t>
                      </a: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.</a:t>
                      </a: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99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3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9257787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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ต้องปรับปรุง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ร้อยละ </a:t>
                      </a: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60</a:t>
                      </a: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.</a:t>
                      </a: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00 </a:t>
                      </a:r>
                      <a:r>
                        <a:rPr lang="en-US" sz="30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-</a:t>
                      </a:r>
                      <a:r>
                        <a:rPr lang="th-TH" sz="30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</a:t>
                      </a: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69</a:t>
                      </a: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.</a:t>
                      </a: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99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2505541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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ต้องปรับปรุงเร่งด่วน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ต่ำกว่าร้อยละ  </a:t>
                      </a: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60</a:t>
                      </a: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.</a:t>
                      </a: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00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847950969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90733" y="6965032"/>
            <a:ext cx="12378062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35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ผลการประเมินตัวชี้วัดความสำเร็จที่ 19</a:t>
            </a:r>
            <a:endParaRPr lang="en-US" sz="35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r>
              <a:rPr lang="th-TH" sz="35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	ระดับคุณภาพในการพัฒนาทักษะวิชาชีพที่เกิดผลสำเร็จตามวัตถุประสงค์และเผยแพร่ตามประเด็นพิจารณา ค่าคะแนนที่</a:t>
            </a:r>
            <a:r>
              <a:rPr lang="th-TH" sz="35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ได้รับคือ ......................... อยู่</a:t>
            </a:r>
            <a:r>
              <a:rPr lang="th-TH" sz="35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ใน</a:t>
            </a:r>
            <a:r>
              <a:rPr lang="th-TH" sz="35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ระดับคุณภาพ ............................</a:t>
            </a:r>
            <a:endParaRPr lang="en-US" sz="3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0602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19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39802" y="3292624"/>
            <a:ext cx="20281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 algn="ctr">
              <a:spcAft>
                <a:spcPts val="0"/>
              </a:spcAft>
            </a:pPr>
            <a:r>
              <a:rPr lang="th-TH" b="1" dirty="0">
                <a:ea typeface="Times New Roman" panose="02020603050405020304" pitchFamily="18" charset="0"/>
                <a:cs typeface="TH SarabunIT๙" panose="020B0500040200020003" pitchFamily="34" charset="-34"/>
              </a:rPr>
              <a:t>แบบบันทึก</a:t>
            </a:r>
            <a:endParaRPr lang="en-US" dirty="0"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91417" y="2236311"/>
            <a:ext cx="9011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spcAft>
                <a:spcPts val="0"/>
              </a:spcAft>
            </a:pPr>
            <a:r>
              <a:rPr lang="th-TH" b="1" dirty="0">
                <a:ea typeface="Times New Roman" panose="02020603050405020304" pitchFamily="18" charset="0"/>
                <a:cs typeface="TH SarabunIT๙" panose="020B0500040200020003" pitchFamily="34" charset="-34"/>
              </a:rPr>
              <a:t>ตัวชี้วัดความสำเร็จที่ </a:t>
            </a:r>
            <a:r>
              <a:rPr lang="en-US" b="1" dirty="0">
                <a:latin typeface="TH SarabunIT๙" panose="020B0500040200020003" pitchFamily="34" charset="-34"/>
                <a:ea typeface="Times New Roman" panose="02020603050405020304" pitchFamily="18" charset="0"/>
              </a:rPr>
              <a:t>19  </a:t>
            </a:r>
            <a:endParaRPr lang="en-US" dirty="0" smtClean="0">
              <a:effectLst/>
            </a:endParaRPr>
          </a:p>
          <a:p>
            <a:pPr indent="457200" algn="thaiDist">
              <a:spcAft>
                <a:spcPts val="0"/>
              </a:spcAft>
            </a:pPr>
            <a:r>
              <a:rPr lang="th-TH" b="1" dirty="0">
                <a:ea typeface="Times New Roman" panose="02020603050405020304" pitchFamily="18" charset="0"/>
                <a:cs typeface="TH SarabunIT๙" panose="020B0500040200020003" pitchFamily="34" charset="-34"/>
              </a:rPr>
              <a:t>ร้อยละของผลงานโครงการพัฒนาทักษะวิชาชีพ</a:t>
            </a:r>
            <a:endParaRPr lang="en-US" dirty="0">
              <a:effectLst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7897400"/>
              </p:ext>
            </p:extLst>
          </p:nvPr>
        </p:nvGraphicFramePr>
        <p:xfrm>
          <a:off x="146007" y="3940696"/>
          <a:ext cx="12709610" cy="5791613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664780">
                  <a:extLst>
                    <a:ext uri="{9D8B030D-6E8A-4147-A177-3AD203B41FA5}">
                      <a16:colId xmlns:a16="http://schemas.microsoft.com/office/drawing/2014/main" xmlns="" val="2844770621"/>
                    </a:ext>
                  </a:extLst>
                </a:gridCol>
                <a:gridCol w="3624283">
                  <a:extLst>
                    <a:ext uri="{9D8B030D-6E8A-4147-A177-3AD203B41FA5}">
                      <a16:colId xmlns:a16="http://schemas.microsoft.com/office/drawing/2014/main" xmlns="" val="4180681454"/>
                    </a:ext>
                  </a:extLst>
                </a:gridCol>
                <a:gridCol w="1181831">
                  <a:extLst>
                    <a:ext uri="{9D8B030D-6E8A-4147-A177-3AD203B41FA5}">
                      <a16:colId xmlns:a16="http://schemas.microsoft.com/office/drawing/2014/main" xmlns="" val="3945806322"/>
                    </a:ext>
                  </a:extLst>
                </a:gridCol>
                <a:gridCol w="2215934">
                  <a:extLst>
                    <a:ext uri="{9D8B030D-6E8A-4147-A177-3AD203B41FA5}">
                      <a16:colId xmlns:a16="http://schemas.microsoft.com/office/drawing/2014/main" xmlns="" val="1271228494"/>
                    </a:ext>
                  </a:extLst>
                </a:gridCol>
                <a:gridCol w="960238">
                  <a:extLst>
                    <a:ext uri="{9D8B030D-6E8A-4147-A177-3AD203B41FA5}">
                      <a16:colId xmlns:a16="http://schemas.microsoft.com/office/drawing/2014/main" xmlns="" val="2125528874"/>
                    </a:ext>
                  </a:extLst>
                </a:gridCol>
                <a:gridCol w="1107967">
                  <a:extLst>
                    <a:ext uri="{9D8B030D-6E8A-4147-A177-3AD203B41FA5}">
                      <a16:colId xmlns:a16="http://schemas.microsoft.com/office/drawing/2014/main" xmlns="" val="284619614"/>
                    </a:ext>
                  </a:extLst>
                </a:gridCol>
                <a:gridCol w="664780">
                  <a:extLst>
                    <a:ext uri="{9D8B030D-6E8A-4147-A177-3AD203B41FA5}">
                      <a16:colId xmlns:a16="http://schemas.microsoft.com/office/drawing/2014/main" xmlns="" val="4018815930"/>
                    </a:ext>
                  </a:extLst>
                </a:gridCol>
                <a:gridCol w="590915">
                  <a:extLst>
                    <a:ext uri="{9D8B030D-6E8A-4147-A177-3AD203B41FA5}">
                      <a16:colId xmlns:a16="http://schemas.microsoft.com/office/drawing/2014/main" xmlns="" val="2364790983"/>
                    </a:ext>
                  </a:extLst>
                </a:gridCol>
                <a:gridCol w="590915">
                  <a:extLst>
                    <a:ext uri="{9D8B030D-6E8A-4147-A177-3AD203B41FA5}">
                      <a16:colId xmlns:a16="http://schemas.microsoft.com/office/drawing/2014/main" xmlns="" val="2257535135"/>
                    </a:ext>
                  </a:extLst>
                </a:gridCol>
                <a:gridCol w="517052">
                  <a:extLst>
                    <a:ext uri="{9D8B030D-6E8A-4147-A177-3AD203B41FA5}">
                      <a16:colId xmlns:a16="http://schemas.microsoft.com/office/drawing/2014/main" xmlns="" val="2349694950"/>
                    </a:ext>
                  </a:extLst>
                </a:gridCol>
                <a:gridCol w="590915">
                  <a:extLst>
                    <a:ext uri="{9D8B030D-6E8A-4147-A177-3AD203B41FA5}">
                      <a16:colId xmlns:a16="http://schemas.microsoft.com/office/drawing/2014/main" xmlns="" val="71207106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ข้อที่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ชื่อโครงการพัฒนาทักษะวิชาชีพ                                                                 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รหัสนักศึกษา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ชื่อ - สกุล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สาขาวิชา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ผลสำเร็จตามวัตถุประสงค์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ระดับการเผยแพร่ (</a:t>
                      </a: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หมายเหตุ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/>
                </a:tc>
                <a:extLst>
                  <a:ext uri="{0D108BD9-81ED-4DB2-BD59-A6C34878D82A}">
                    <a16:rowId xmlns:a16="http://schemas.microsoft.com/office/drawing/2014/main" xmlns="" val="2144519409"/>
                  </a:ext>
                </a:extLst>
              </a:tr>
              <a:tr h="26369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สถานบันอุดมศึกษาอื่น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สถานประกอบการ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หน่วยงาน / ชุมชน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อื่น ๆ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080208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37625840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607765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33402695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2293323"/>
                  </a:ext>
                </a:extLst>
              </a:tr>
              <a:tr h="0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รวม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2391975026"/>
                  </a:ext>
                </a:extLst>
              </a:tr>
            </a:tbl>
          </a:graphicData>
        </a:graphic>
      </p:graphicFrame>
      <p:sp>
        <p:nvSpPr>
          <p:cNvPr id="28" name="Rectangle 27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2719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19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306181" y="2846055"/>
            <a:ext cx="12284132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584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en-US" sz="35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  <a:sym typeface="Helvetica Light" charset="0"/>
              </a:rPr>
              <a:t>สรุป</a:t>
            </a:r>
            <a:r>
              <a:rPr kumimoji="0" lang="th-TH" altLang="en-US" sz="3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  <a:sym typeface="Helvetica Light" charset="0"/>
              </a:rPr>
              <a:t>  แผนกวิชา จัดทำผลงานจำนวน.............ชิ้น ได้รับการใช้ประโยชน์ในแผนกวิชาจำนวน...........ชิ้น </a:t>
            </a:r>
          </a:p>
          <a:p>
            <a:pPr marL="0" marR="0" lvl="0" indent="0" algn="l" defTabSz="584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en-US" sz="3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  <a:sym typeface="Helvetica Light" charset="0"/>
              </a:rPr>
              <a:t> คิดเป็นร้อยละ........... และได้รับการเผยแพร่ต่อสาธารณชน  จำนวน............ชิ้น</a:t>
            </a:r>
          </a:p>
          <a:p>
            <a:pPr marL="0" marR="0" lvl="0" indent="0" algn="l" defTabSz="584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en-US" sz="3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  <a:sym typeface="Helvetica Light" charset="0"/>
              </a:rPr>
              <a:t>งาน คิดเป็นร้อยละ............................</a:t>
            </a:r>
            <a:endParaRPr kumimoji="0" lang="en-US" altLang="en-US" sz="35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ngsana News" panose="02020603050405020304" pitchFamily="18" charset="-34"/>
              <a:cs typeface="Angsana News" panose="02020603050405020304" pitchFamily="18" charset="-34"/>
              <a:sym typeface="Helvetica Light" charset="0"/>
            </a:endParaRPr>
          </a:p>
          <a:p>
            <a:pPr marL="0" marR="0" lvl="0" indent="0" algn="l" defTabSz="584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5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ngsana News" panose="02020603050405020304" pitchFamily="18" charset="-34"/>
              <a:cs typeface="Angsana News" panose="02020603050405020304" pitchFamily="18" charset="-34"/>
              <a:sym typeface="Helvetica Light" charset="0"/>
            </a:endParaRPr>
          </a:p>
        </p:txBody>
      </p:sp>
      <p:grpSp>
        <p:nvGrpSpPr>
          <p:cNvPr id="24" name="กลุ่ม 470"/>
          <p:cNvGrpSpPr/>
          <p:nvPr/>
        </p:nvGrpSpPr>
        <p:grpSpPr>
          <a:xfrm>
            <a:off x="357822" y="5524872"/>
            <a:ext cx="12049234" cy="2808312"/>
            <a:chOff x="0" y="0"/>
            <a:chExt cx="6143473" cy="647700"/>
          </a:xfrm>
        </p:grpSpPr>
        <p:grpSp>
          <p:nvGrpSpPr>
            <p:cNvPr id="25" name="กลุ่ม 471"/>
            <p:cNvGrpSpPr/>
            <p:nvPr/>
          </p:nvGrpSpPr>
          <p:grpSpPr>
            <a:xfrm>
              <a:off x="781050" y="0"/>
              <a:ext cx="5362423" cy="647700"/>
              <a:chOff x="0" y="0"/>
              <a:chExt cx="5362423" cy="647700"/>
            </a:xfrm>
          </p:grpSpPr>
          <p:sp>
            <p:nvSpPr>
              <p:cNvPr id="27" name="สี่เหลี่ยมผืนผ้า 487"/>
              <p:cNvSpPr/>
              <p:nvPr/>
            </p:nvSpPr>
            <p:spPr>
              <a:xfrm>
                <a:off x="0" y="0"/>
                <a:ext cx="4819650" cy="647700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th-TH" sz="3500">
                    <a:effectLst/>
                    <a:latin typeface="Angsana News" panose="02020603050405020304" pitchFamily="18" charset="-34"/>
                    <a:cs typeface="Angsana News" panose="02020603050405020304" pitchFamily="18" charset="-34"/>
                  </a:rPr>
                  <a:t>จำนวนผลงานโครงการพัฒนาทักษะวิชาชีพที่เกิดผลสำเร็จตามวัตถุประสงค์และเผยแพร่</a:t>
                </a:r>
                <a:endParaRPr lang="en-US" sz="3500">
                  <a:effectLst/>
                  <a:latin typeface="Angsana News" panose="02020603050405020304" pitchFamily="18" charset="-34"/>
                  <a:cs typeface="Angsana News" panose="02020603050405020304" pitchFamily="18" charset="-34"/>
                </a:endParaRPr>
              </a:p>
              <a:p>
                <a:pPr algn="ctr"/>
                <a:r>
                  <a:rPr lang="th-TH" sz="3500">
                    <a:effectLst/>
                    <a:latin typeface="Angsana News" panose="02020603050405020304" pitchFamily="18" charset="-34"/>
                    <a:cs typeface="Angsana News" panose="02020603050405020304" pitchFamily="18" charset="-34"/>
                  </a:rPr>
                  <a:t>จำนวนผลงานโครงการพัฒนาทักษะวิชาชีพทั้งหมด</a:t>
                </a:r>
                <a:endParaRPr lang="en-US" sz="3500">
                  <a:effectLst/>
                  <a:latin typeface="Angsana News" panose="02020603050405020304" pitchFamily="18" charset="-34"/>
                  <a:cs typeface="Angsana News" panose="02020603050405020304" pitchFamily="18" charset="-34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3500">
                    <a:effectLst/>
                    <a:latin typeface="Angsana News" panose="02020603050405020304" pitchFamily="18" charset="-34"/>
                    <a:ea typeface="Calibri" panose="020F0502020204030204" pitchFamily="34" charset="0"/>
                    <a:cs typeface="Angsana News" panose="02020603050405020304" pitchFamily="18" charset="-34"/>
                  </a:rPr>
                  <a:t> </a:t>
                </a:r>
              </a:p>
            </p:txBody>
          </p:sp>
          <p:cxnSp>
            <p:nvCxnSpPr>
              <p:cNvPr id="28" name="ตัวเชื่อมต่อตรง 503"/>
              <p:cNvCxnSpPr/>
              <p:nvPr/>
            </p:nvCxnSpPr>
            <p:spPr>
              <a:xfrm>
                <a:off x="133350" y="311856"/>
                <a:ext cx="455295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sp>
            <p:nvSpPr>
              <p:cNvPr id="29" name="สี่เหลี่ยมผืนผ้า 504"/>
              <p:cNvSpPr/>
              <p:nvPr/>
            </p:nvSpPr>
            <p:spPr>
              <a:xfrm>
                <a:off x="4609948" y="200514"/>
                <a:ext cx="752475" cy="314325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3500" dirty="0">
                    <a:effectLst/>
                    <a:latin typeface="Angsana News" panose="02020603050405020304" pitchFamily="18" charset="-34"/>
                    <a:cs typeface="Angsana News" panose="02020603050405020304" pitchFamily="18" charset="-34"/>
                  </a:rPr>
                  <a:t>x </a:t>
                </a:r>
                <a:r>
                  <a:rPr lang="en-US" sz="3500" dirty="0" smtClean="0">
                    <a:latin typeface="Angsana News" panose="02020603050405020304" pitchFamily="18" charset="-34"/>
                    <a:cs typeface="Angsana News" panose="02020603050405020304" pitchFamily="18" charset="-34"/>
                  </a:rPr>
                  <a:t>100</a:t>
                </a:r>
                <a:endParaRPr lang="en-US" sz="3500" dirty="0">
                  <a:effectLst/>
                  <a:latin typeface="Angsana News" panose="02020603050405020304" pitchFamily="18" charset="-34"/>
                  <a:cs typeface="Angsana News" panose="02020603050405020304" pitchFamily="18" charset="-34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3500" dirty="0">
                    <a:effectLst/>
                    <a:latin typeface="Angsana News" panose="02020603050405020304" pitchFamily="18" charset="-34"/>
                    <a:ea typeface="Calibri" panose="020F0502020204030204" pitchFamily="34" charset="0"/>
                    <a:cs typeface="Angsana News" panose="02020603050405020304" pitchFamily="18" charset="-34"/>
                  </a:rPr>
                  <a:t> </a:t>
                </a:r>
              </a:p>
            </p:txBody>
          </p:sp>
        </p:grpSp>
        <p:sp>
          <p:nvSpPr>
            <p:cNvPr id="26" name="สี่เหลี่ยมผืนผ้า 507"/>
            <p:cNvSpPr/>
            <p:nvPr/>
          </p:nvSpPr>
          <p:spPr>
            <a:xfrm>
              <a:off x="0" y="133350"/>
              <a:ext cx="752475" cy="31432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th-TH" sz="3500">
                  <a:effectLst/>
                  <a:latin typeface="Angsana News" panose="02020603050405020304" pitchFamily="18" charset="-34"/>
                  <a:ea typeface="Calibri" panose="020F0502020204030204" pitchFamily="34" charset="0"/>
                  <a:cs typeface="Angsana News" panose="02020603050405020304" pitchFamily="18" charset="-34"/>
                </a:rPr>
                <a:t>ร้อยละ =</a:t>
              </a:r>
              <a:endParaRPr lang="en-US" sz="3500">
                <a:effectLst/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endParaRPr>
            </a:p>
          </p:txBody>
        </p:sp>
      </p:grp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293600" y="4668034"/>
            <a:ext cx="10102920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584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en-US" sz="45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  <a:sym typeface="Helvetica Light" charset="0"/>
              </a:rPr>
              <a:t>การคำนวณ</a:t>
            </a:r>
            <a:endParaRPr kumimoji="0" lang="en-US" altLang="en-US" sz="45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ngsana News" panose="02020603050405020304" pitchFamily="18" charset="-34"/>
              <a:cs typeface="Angsana News" panose="02020603050405020304" pitchFamily="18" charset="-34"/>
              <a:sym typeface="Helvetica Light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0429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20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62453" y="2386132"/>
            <a:ext cx="111388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ร้อยละของนักศึกษาที่ผ่านเกณฑ์การประเมินมาตรฐานวิชาชีพ</a:t>
            </a:r>
            <a:endParaRPr lang="en-US" sz="40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0867" y="2860576"/>
            <a:ext cx="1220623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ผลสัมฤทธิ์ (</a:t>
            </a:r>
            <a:r>
              <a:rPr lang="en-US" sz="4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Achievement</a:t>
            </a:r>
            <a:r>
              <a:rPr lang="th-TH" sz="4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) 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ประเด็นพิจารณา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	ร้อยละของจำนวนนักศึกษาที่ผ่านเกณฑ์การประเมินมาตรฐานวิชาชีพตามที่สำนักงานคณะกรรมการการอาชีวศึกษากำหนดจากการประเมินครั้งแรก เทียบกับจำนวนนักศึกษาที่ลงทะเบียนเรียนครบทุกรายวิชาตามหลักสูตรสาขาวิชา โดยพิจารณาในแต่ละสาขาวิชาและแต่ละสถานที่ที่จัดการเรียนการสอน</a:t>
            </a:r>
            <a:endParaRPr lang="en-US" sz="4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0868" y="7200226"/>
            <a:ext cx="1244234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ผลการประเมินตัวชี้วัดความสำเร็จที่ 20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	ร้อยละของนักศึกษาที่ผ่านเกณฑ์การประเมินมาตรฐานวิชาชีพ ค่าคะแนนที่</a:t>
            </a: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ได้รับคือ.....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อยู่ใน</a:t>
            </a: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ระดับคุณภาพ................</a:t>
            </a:r>
            <a:endParaRPr lang="en-US" sz="4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5317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20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00438" y="2140496"/>
            <a:ext cx="12002775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35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ตัวชี้วัดความสำเร็จที่ 20   </a:t>
            </a:r>
            <a:r>
              <a:rPr lang="th-TH" sz="3500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ร้อย</a:t>
            </a:r>
            <a:r>
              <a:rPr lang="th-TH" sz="35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ละของนักศึกษาที่ผ่านเกณฑ์การประเมินมาตรฐานวิชาชีพ</a:t>
            </a:r>
            <a:endParaRPr lang="en-US" sz="35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35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แบบบันทึก </a:t>
            </a:r>
            <a:r>
              <a:rPr lang="th-TH" sz="3500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ร้อย</a:t>
            </a:r>
            <a:r>
              <a:rPr lang="th-TH" sz="35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ละของนักศึกษาที่ผ่านเกณฑ์การประเมินมาตรฐาน</a:t>
            </a:r>
            <a:r>
              <a:rPr lang="th-TH" sz="3500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วิชาชีพ</a:t>
            </a: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3500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แยก</a:t>
            </a:r>
            <a:r>
              <a:rPr lang="th-TH" sz="35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การพิจารณาตาม</a:t>
            </a:r>
            <a:r>
              <a:rPr lang="th-TH" sz="35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สาขาวิชา</a:t>
            </a:r>
            <a:endParaRPr lang="en-US" sz="35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475633"/>
              </p:ext>
            </p:extLst>
          </p:nvPr>
        </p:nvGraphicFramePr>
        <p:xfrm>
          <a:off x="293600" y="3940696"/>
          <a:ext cx="12401485" cy="571304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838410">
                  <a:extLst>
                    <a:ext uri="{9D8B030D-6E8A-4147-A177-3AD203B41FA5}">
                      <a16:colId xmlns:a16="http://schemas.microsoft.com/office/drawing/2014/main" xmlns="" val="1354570041"/>
                    </a:ext>
                  </a:extLst>
                </a:gridCol>
                <a:gridCol w="1107788">
                  <a:extLst>
                    <a:ext uri="{9D8B030D-6E8A-4147-A177-3AD203B41FA5}">
                      <a16:colId xmlns:a16="http://schemas.microsoft.com/office/drawing/2014/main" xmlns="" val="3831360414"/>
                    </a:ext>
                  </a:extLst>
                </a:gridCol>
                <a:gridCol w="2699992">
                  <a:extLst>
                    <a:ext uri="{9D8B030D-6E8A-4147-A177-3AD203B41FA5}">
                      <a16:colId xmlns:a16="http://schemas.microsoft.com/office/drawing/2014/main" xmlns="" val="2386877832"/>
                    </a:ext>
                  </a:extLst>
                </a:gridCol>
                <a:gridCol w="978145">
                  <a:extLst>
                    <a:ext uri="{9D8B030D-6E8A-4147-A177-3AD203B41FA5}">
                      <a16:colId xmlns:a16="http://schemas.microsoft.com/office/drawing/2014/main" xmlns="" val="487241558"/>
                    </a:ext>
                  </a:extLst>
                </a:gridCol>
                <a:gridCol w="1327483">
                  <a:extLst>
                    <a:ext uri="{9D8B030D-6E8A-4147-A177-3AD203B41FA5}">
                      <a16:colId xmlns:a16="http://schemas.microsoft.com/office/drawing/2014/main" xmlns="" val="1099768005"/>
                    </a:ext>
                  </a:extLst>
                </a:gridCol>
                <a:gridCol w="838410">
                  <a:extLst>
                    <a:ext uri="{9D8B030D-6E8A-4147-A177-3AD203B41FA5}">
                      <a16:colId xmlns:a16="http://schemas.microsoft.com/office/drawing/2014/main" xmlns="" val="4204539552"/>
                    </a:ext>
                  </a:extLst>
                </a:gridCol>
                <a:gridCol w="838410">
                  <a:extLst>
                    <a:ext uri="{9D8B030D-6E8A-4147-A177-3AD203B41FA5}">
                      <a16:colId xmlns:a16="http://schemas.microsoft.com/office/drawing/2014/main" xmlns="" val="234161579"/>
                    </a:ext>
                  </a:extLst>
                </a:gridCol>
                <a:gridCol w="908279">
                  <a:extLst>
                    <a:ext uri="{9D8B030D-6E8A-4147-A177-3AD203B41FA5}">
                      <a16:colId xmlns:a16="http://schemas.microsoft.com/office/drawing/2014/main" xmlns="" val="3885339933"/>
                    </a:ext>
                  </a:extLst>
                </a:gridCol>
                <a:gridCol w="1048013">
                  <a:extLst>
                    <a:ext uri="{9D8B030D-6E8A-4147-A177-3AD203B41FA5}">
                      <a16:colId xmlns:a16="http://schemas.microsoft.com/office/drawing/2014/main" xmlns="" val="3457106880"/>
                    </a:ext>
                  </a:extLst>
                </a:gridCol>
                <a:gridCol w="1048013">
                  <a:extLst>
                    <a:ext uri="{9D8B030D-6E8A-4147-A177-3AD203B41FA5}">
                      <a16:colId xmlns:a16="http://schemas.microsoft.com/office/drawing/2014/main" xmlns="" val="2997564040"/>
                    </a:ext>
                  </a:extLst>
                </a:gridCol>
                <a:gridCol w="768542">
                  <a:extLst>
                    <a:ext uri="{9D8B030D-6E8A-4147-A177-3AD203B41FA5}">
                      <a16:colId xmlns:a16="http://schemas.microsoft.com/office/drawing/2014/main" xmlns="" val="3687596220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รหัสนักศึกษา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ชื่อ - สกุล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สาขาวิชา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สถานที่จัดการเรียนการสอน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การลงทะเบียนเรียนรายวิชา 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ผลการประเมินมาตรฐานวิชาชีพ 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หมายเหตุ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/>
                </a:tc>
                <a:extLst>
                  <a:ext uri="{0D108BD9-81ED-4DB2-BD59-A6C34878D82A}">
                    <a16:rowId xmlns:a16="http://schemas.microsoft.com/office/drawing/2014/main" xmlns="" val="548745165"/>
                  </a:ext>
                </a:extLst>
              </a:tr>
              <a:tr h="3084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จำนวนรายวิชาลงทะเบียนทั้งหมด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นักศึกษาลงทะเบียนครบ 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นักศึกษาลงทะเบียนไม่ครบ 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สอบผ่านครั้งแรก 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สอบผ่านปรับปรุงแก้ไข (</a:t>
                      </a:r>
                      <a:r>
                        <a:rPr lang="en-US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932963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8914673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76879427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รวมจำนวน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13030843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คิดเป็นร้อยละ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59238599"/>
                  </a:ext>
                </a:extLst>
              </a:tr>
            </a:tbl>
          </a:graphicData>
        </a:graphic>
      </p:graphicFrame>
      <p:sp>
        <p:nvSpPr>
          <p:cNvPr id="25" name="Rectangle 24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4809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1"/>
          <p:cNvSpPr>
            <a:spLocks noGrp="1"/>
          </p:cNvSpPr>
          <p:nvPr>
            <p:ph type="body" idx="4294967295"/>
          </p:nvPr>
        </p:nvSpPr>
        <p:spPr bwMode="auto">
          <a:xfrm>
            <a:off x="576081" y="2383490"/>
            <a:ext cx="11125200" cy="692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/>
          <a:lstStyle/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r>
              <a:rPr lang="th-TH" sz="3000" b="1" dirty="0">
                <a:latin typeface="Angsana News" panose="02020603050405020304" pitchFamily="18" charset="-34"/>
                <a:cs typeface="Angsana News" panose="02020603050405020304" pitchFamily="18" charset="-34"/>
              </a:rPr>
              <a:t>ระดับการปฏิบัติในการพัฒนา</a:t>
            </a:r>
            <a:r>
              <a:rPr lang="th-TH" sz="3000" b="1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หลักสูตร</a:t>
            </a:r>
          </a:p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r>
              <a:rPr lang="th-TH" sz="3000" b="1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ความ</a:t>
            </a:r>
            <a:r>
              <a:rPr lang="th-TH" sz="3000" b="1" dirty="0">
                <a:latin typeface="Angsana News" panose="02020603050405020304" pitchFamily="18" charset="-34"/>
                <a:cs typeface="Angsana News" panose="02020603050405020304" pitchFamily="18" charset="-34"/>
              </a:rPr>
              <a:t>ตระหนัก </a:t>
            </a:r>
            <a:r>
              <a:rPr lang="en-US" sz="3000" b="1" dirty="0">
                <a:latin typeface="Angsana News" panose="02020603050405020304" pitchFamily="18" charset="-34"/>
                <a:cs typeface="Angsana News" panose="02020603050405020304" pitchFamily="18" charset="-34"/>
              </a:rPr>
              <a:t>(Awareness</a:t>
            </a:r>
            <a:r>
              <a:rPr lang="en-US" sz="3000" b="1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)</a:t>
            </a:r>
            <a:endParaRPr lang="th-TH" sz="3000" b="1" dirty="0" smtClean="0">
              <a:latin typeface="Angsana News" panose="02020603050405020304" pitchFamily="18" charset="-34"/>
              <a:cs typeface="Angsana News" panose="02020603050405020304" pitchFamily="18" charset="-34"/>
            </a:endParaRPr>
          </a:p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r>
              <a:rPr lang="th-TH" sz="30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...................................................................................................................................................................</a:t>
            </a:r>
          </a:p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r>
              <a:rPr lang="th-TH" sz="30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...................................................................................................................................................................</a:t>
            </a:r>
          </a:p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r>
              <a:rPr lang="th-TH" sz="30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...................................................................................................................................................................</a:t>
            </a:r>
          </a:p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r>
              <a:rPr lang="th-TH" sz="30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...................................................................................................................................................................</a:t>
            </a:r>
          </a:p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r>
              <a:rPr lang="th-TH" sz="3000" b="1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ความ</a:t>
            </a:r>
            <a:r>
              <a:rPr lang="th-TH" sz="3000" b="1" dirty="0">
                <a:latin typeface="Angsana News" panose="02020603050405020304" pitchFamily="18" charset="-34"/>
                <a:cs typeface="Angsana News" panose="02020603050405020304" pitchFamily="18" charset="-34"/>
              </a:rPr>
              <a:t>พยายาม</a:t>
            </a:r>
            <a:r>
              <a:rPr lang="en-US" sz="3000" b="1" dirty="0">
                <a:latin typeface="Angsana News" panose="02020603050405020304" pitchFamily="18" charset="-34"/>
                <a:cs typeface="Angsana News" panose="02020603050405020304" pitchFamily="18" charset="-34"/>
              </a:rPr>
              <a:t> (Attempt</a:t>
            </a:r>
            <a:r>
              <a:rPr lang="en-US" sz="3000" b="1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)</a:t>
            </a:r>
            <a:endParaRPr lang="th-TH" sz="3000" b="1" dirty="0" smtClean="0">
              <a:latin typeface="Angsana News" panose="02020603050405020304" pitchFamily="18" charset="-34"/>
              <a:cs typeface="Angsana News" panose="02020603050405020304" pitchFamily="18" charset="-34"/>
            </a:endParaRPr>
          </a:p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r>
              <a:rPr lang="th-TH" sz="30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...................................................................................................................................................................</a:t>
            </a:r>
          </a:p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r>
              <a:rPr lang="th-TH" sz="30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...................................................................................................................................................................</a:t>
            </a:r>
          </a:p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r>
              <a:rPr lang="th-TH" sz="30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...................................................................................................................................................................</a:t>
            </a:r>
          </a:p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r>
              <a:rPr lang="th-TH" sz="30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...................................................................................................................................................................</a:t>
            </a:r>
          </a:p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endParaRPr lang="en-US" sz="30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r>
              <a:rPr lang="th-TH" altLang="en-US" sz="3000" dirty="0" smtClean="0">
                <a:latin typeface="Angsana News" panose="02020603050405020304" pitchFamily="18" charset="-34"/>
                <a:cs typeface="Angsana News" panose="02020603050405020304" pitchFamily="18" charset="-34"/>
                <a:sym typeface="Arial" panose="020B0604020202020204" pitchFamily="34" charset="0"/>
              </a:rPr>
              <a:t/>
            </a:r>
            <a:br>
              <a:rPr lang="th-TH" altLang="en-US" sz="3000" dirty="0" smtClean="0">
                <a:latin typeface="Angsana News" panose="02020603050405020304" pitchFamily="18" charset="-34"/>
                <a:cs typeface="Angsana News" panose="02020603050405020304" pitchFamily="18" charset="-34"/>
                <a:sym typeface="Arial" panose="020B0604020202020204" pitchFamily="34" charset="0"/>
              </a:rPr>
            </a:br>
            <a:endParaRPr lang="th-TH" altLang="en-US" sz="3000" dirty="0" smtClean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cxnSp>
        <p:nvCxnSpPr>
          <p:cNvPr id="3075" name="Straight Connector 23"/>
          <p:cNvCxnSpPr>
            <a:cxnSpLocks noChangeShapeType="1"/>
          </p:cNvCxnSpPr>
          <p:nvPr/>
        </p:nvCxnSpPr>
        <p:spPr bwMode="auto">
          <a:xfrm>
            <a:off x="-1588" y="5849938"/>
            <a:ext cx="13004801" cy="71437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076" name="รูปภาพ 18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4814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3078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3092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3093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3094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3079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80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3081" name="รูปภาพ 38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15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cxnSp>
        <p:nvCxnSpPr>
          <p:cNvPr id="3083" name="ตัวเชื่อมต่อตรง 46"/>
          <p:cNvCxnSpPr>
            <a:cxnSpLocks noChangeShapeType="1"/>
          </p:cNvCxnSpPr>
          <p:nvPr/>
        </p:nvCxnSpPr>
        <p:spPr bwMode="auto">
          <a:xfrm>
            <a:off x="2901950" y="823913"/>
            <a:ext cx="10102850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4" name="ตัวเชื่อมต่อตรง 47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กลุ่ม 54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6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7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3088" name="ตัวเชื่อมต่อตรง 59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grpSp>
        <p:nvGrpSpPr>
          <p:cNvPr id="28" name="กลุ่ม 17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29" name="รูปภาพ 14" descr="0100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รูปภาพ 15" descr="mini0110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รูปภาพ 16" descr="mini0135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Rectangle 2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20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675059" y="2793792"/>
            <a:ext cx="12020029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584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en-US" sz="4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  <a:sym typeface="Helvetica Light" charset="0"/>
              </a:rPr>
              <a:t>สรุป</a:t>
            </a:r>
            <a:r>
              <a:rPr kumimoji="0" lang="th-TH" alt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  <a:sym typeface="Helvetica Light" charset="0"/>
              </a:rPr>
              <a:t> ร้อยละของนักศึกษาที่ผ่านเกณฑ์การประเมินมาตรฐานวิชาชีพ จำนวนผู้ลงทะเบียนเรียนจำนวน......คน </a:t>
            </a:r>
            <a:r>
              <a:rPr kumimoji="0" lang="th-TH" alt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  <a:sym typeface="Helvetica Light" charset="0"/>
              </a:rPr>
              <a:t>จำนวนนักศึกษาที่ผ่านเกณฑ์</a:t>
            </a:r>
            <a:r>
              <a:rPr kumimoji="0" lang="th-TH" alt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  <a:sym typeface="Helvetica Light" charset="0"/>
              </a:rPr>
              <a:t>การสอบประเมินมาตรฐานวิชาชีพ จำนวน.......คน คิดเป็นร้อยละ...........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ngsana News" panose="02020603050405020304" pitchFamily="18" charset="-34"/>
              <a:cs typeface="Angsana News" panose="02020603050405020304" pitchFamily="18" charset="-34"/>
              <a:sym typeface="Helvetica Light" charset="0"/>
            </a:endParaRPr>
          </a:p>
        </p:txBody>
      </p:sp>
      <p:grpSp>
        <p:nvGrpSpPr>
          <p:cNvPr id="24" name="กลุ่ม 533"/>
          <p:cNvGrpSpPr/>
          <p:nvPr/>
        </p:nvGrpSpPr>
        <p:grpSpPr>
          <a:xfrm>
            <a:off x="501748" y="5866702"/>
            <a:ext cx="11998127" cy="2800485"/>
            <a:chOff x="0" y="116578"/>
            <a:chExt cx="5867341" cy="647700"/>
          </a:xfrm>
        </p:grpSpPr>
        <p:grpSp>
          <p:nvGrpSpPr>
            <p:cNvPr id="25" name="กลุ่ม 534"/>
            <p:cNvGrpSpPr/>
            <p:nvPr/>
          </p:nvGrpSpPr>
          <p:grpSpPr>
            <a:xfrm>
              <a:off x="638175" y="116578"/>
              <a:ext cx="5229166" cy="647700"/>
              <a:chOff x="0" y="116578"/>
              <a:chExt cx="5229166" cy="647700"/>
            </a:xfrm>
          </p:grpSpPr>
          <p:sp>
            <p:nvSpPr>
              <p:cNvPr id="27" name="สี่เหลี่ยมผืนผ้า 535"/>
              <p:cNvSpPr/>
              <p:nvPr/>
            </p:nvSpPr>
            <p:spPr>
              <a:xfrm>
                <a:off x="0" y="116578"/>
                <a:ext cx="4819650" cy="647700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th-TH" sz="3500" dirty="0">
                    <a:effectLst/>
                    <a:latin typeface="Angsana News" panose="02020603050405020304" pitchFamily="18" charset="-34"/>
                    <a:cs typeface="Angsana News" panose="02020603050405020304" pitchFamily="18" charset="-34"/>
                  </a:rPr>
                  <a:t>จำนวนนักศึกษาที่ผ่านเกณฑ์การประเมินมาตรฐานวิชาชีพจากการประเมินครั้งแรก</a:t>
                </a:r>
                <a:endParaRPr lang="en-US" sz="3500" dirty="0">
                  <a:effectLst/>
                  <a:latin typeface="Angsana News" panose="02020603050405020304" pitchFamily="18" charset="-34"/>
                  <a:cs typeface="Angsana News" panose="02020603050405020304" pitchFamily="18" charset="-34"/>
                </a:endParaRPr>
              </a:p>
              <a:p>
                <a:pPr algn="ctr"/>
                <a:endParaRPr lang="th-TH" sz="3500" dirty="0" smtClean="0">
                  <a:effectLst/>
                  <a:latin typeface="Angsana News" panose="02020603050405020304" pitchFamily="18" charset="-34"/>
                  <a:cs typeface="Angsana News" panose="02020603050405020304" pitchFamily="18" charset="-34"/>
                </a:endParaRPr>
              </a:p>
              <a:p>
                <a:pPr algn="ctr"/>
                <a:r>
                  <a:rPr lang="th-TH" sz="3500" dirty="0" smtClean="0">
                    <a:effectLst/>
                    <a:latin typeface="Angsana News" panose="02020603050405020304" pitchFamily="18" charset="-34"/>
                    <a:cs typeface="Angsana News" panose="02020603050405020304" pitchFamily="18" charset="-34"/>
                  </a:rPr>
                  <a:t>จำนวน</a:t>
                </a:r>
                <a:r>
                  <a:rPr lang="th-TH" sz="3500" dirty="0">
                    <a:effectLst/>
                    <a:latin typeface="Angsana News" panose="02020603050405020304" pitchFamily="18" charset="-34"/>
                    <a:cs typeface="Angsana News" panose="02020603050405020304" pitchFamily="18" charset="-34"/>
                  </a:rPr>
                  <a:t>นักศึกษาที่ลงทะเบียนเรียนครบทุกรายวิชาตามหลักสูตรสาขาวิชา</a:t>
                </a:r>
                <a:endParaRPr lang="en-US" sz="3500" dirty="0">
                  <a:effectLst/>
                  <a:latin typeface="Angsana News" panose="02020603050405020304" pitchFamily="18" charset="-34"/>
                  <a:cs typeface="Angsana News" panose="02020603050405020304" pitchFamily="18" charset="-34"/>
                </a:endParaRPr>
              </a:p>
              <a:p>
                <a:pPr algn="ctr"/>
                <a:r>
                  <a:rPr lang="en-US" sz="3500" b="1" dirty="0">
                    <a:effectLst/>
                    <a:latin typeface="Angsana News" panose="02020603050405020304" pitchFamily="18" charset="-34"/>
                    <a:cs typeface="Angsana News" panose="02020603050405020304" pitchFamily="18" charset="-34"/>
                  </a:rPr>
                  <a:t> </a:t>
                </a:r>
                <a:endParaRPr lang="en-US" sz="3500" dirty="0">
                  <a:effectLst/>
                  <a:latin typeface="Angsana News" panose="02020603050405020304" pitchFamily="18" charset="-34"/>
                  <a:cs typeface="Angsana News" panose="02020603050405020304" pitchFamily="18" charset="-34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3500" dirty="0">
                    <a:effectLst/>
                    <a:latin typeface="Angsana News" panose="02020603050405020304" pitchFamily="18" charset="-34"/>
                    <a:ea typeface="Calibri" panose="020F0502020204030204" pitchFamily="34" charset="0"/>
                    <a:cs typeface="Angsana News" panose="02020603050405020304" pitchFamily="18" charset="-34"/>
                  </a:rPr>
                  <a:t> </a:t>
                </a:r>
              </a:p>
            </p:txBody>
          </p:sp>
          <p:cxnSp>
            <p:nvCxnSpPr>
              <p:cNvPr id="28" name="ตัวเชื่อมต่อตรง 540"/>
              <p:cNvCxnSpPr/>
              <p:nvPr/>
            </p:nvCxnSpPr>
            <p:spPr>
              <a:xfrm>
                <a:off x="266700" y="323850"/>
                <a:ext cx="429577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sp>
            <p:nvSpPr>
              <p:cNvPr id="29" name="สี่เหลี่ยมผืนผ้า 542"/>
              <p:cNvSpPr/>
              <p:nvPr/>
            </p:nvSpPr>
            <p:spPr>
              <a:xfrm>
                <a:off x="4476691" y="216796"/>
                <a:ext cx="752475" cy="314325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3500" dirty="0">
                    <a:effectLst/>
                    <a:latin typeface="Angsana News" panose="02020603050405020304" pitchFamily="18" charset="-34"/>
                    <a:cs typeface="Angsana News" panose="02020603050405020304" pitchFamily="18" charset="-34"/>
                  </a:rPr>
                  <a:t>x 100</a:t>
                </a:r>
              </a:p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3500" dirty="0">
                    <a:effectLst/>
                    <a:latin typeface="Angsana News" panose="02020603050405020304" pitchFamily="18" charset="-34"/>
                    <a:ea typeface="Calibri" panose="020F0502020204030204" pitchFamily="34" charset="0"/>
                    <a:cs typeface="Angsana News" panose="02020603050405020304" pitchFamily="18" charset="-34"/>
                  </a:rPr>
                  <a:t> </a:t>
                </a:r>
              </a:p>
            </p:txBody>
          </p:sp>
        </p:grpSp>
        <p:sp>
          <p:nvSpPr>
            <p:cNvPr id="26" name="สี่เหลี่ยมผืนผ้า 547"/>
            <p:cNvSpPr/>
            <p:nvPr/>
          </p:nvSpPr>
          <p:spPr>
            <a:xfrm>
              <a:off x="0" y="133350"/>
              <a:ext cx="752475" cy="31432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th-TH" sz="3500">
                  <a:effectLst/>
                  <a:latin typeface="Angsana News" panose="02020603050405020304" pitchFamily="18" charset="-34"/>
                  <a:ea typeface="Calibri" panose="020F0502020204030204" pitchFamily="34" charset="0"/>
                  <a:cs typeface="Angsana News" panose="02020603050405020304" pitchFamily="18" charset="-34"/>
                </a:rPr>
                <a:t>ร้อยละ =</a:t>
              </a:r>
              <a:endParaRPr lang="en-US" sz="3500">
                <a:effectLst/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endParaRPr>
            </a:p>
          </p:txBody>
        </p:sp>
      </p:grp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673824" y="4961002"/>
            <a:ext cx="1065311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584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en-US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  <a:sym typeface="Helvetica Light" charset="0"/>
              </a:rPr>
              <a:t>การคำนวณ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ngsana News" panose="02020603050405020304" pitchFamily="18" charset="-34"/>
              <a:cs typeface="Angsana News" panose="02020603050405020304" pitchFamily="18" charset="-34"/>
              <a:sym typeface="Helvetica Light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0433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21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0622" y="2524264"/>
            <a:ext cx="122044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ร้อยละของอาจารย์ประจำที่ได้รับการพัฒนาและนำไปใช้ประโยชน์</a:t>
            </a:r>
            <a:endParaRPr lang="en-US" sz="4000" b="1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2630" y="3500437"/>
            <a:ext cx="12060451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ผลสัมฤทธิ์ (</a:t>
            </a:r>
            <a:r>
              <a:rPr lang="en-US" sz="4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Achievement</a:t>
            </a:r>
            <a:r>
              <a:rPr lang="th-TH" sz="4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) 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ประเด็นการพิจาณา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	ร้อยละของจำนวนอาจารย์ประจำที่ได้รับการพัฒนาตามเกณฑ์ และได้นำมาใช้ประโยชน์ เทียบกับจำนวนอาจารย์ประจำทั้งหมด โดยพิจารณาในแต่ละสาขาวิชาและแต่ละสถานที่ที่จัดการเรียนการสอน</a:t>
            </a:r>
            <a:endParaRPr lang="en-US" sz="4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25736" y="7306386"/>
            <a:ext cx="12060451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35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ผลการประเมินตัวชี้วัดความสำเร็จที่ 21</a:t>
            </a:r>
            <a:endParaRPr lang="en-US" sz="35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35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	ร้อยละของอาจารย์ประจำที่ได้รับการพัฒนาและนำไปใช้ประโยชน์ ค่าคะแนนที่</a:t>
            </a:r>
            <a:r>
              <a:rPr lang="th-TH" sz="35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ได้รับคือ ...........</a:t>
            </a:r>
            <a:endParaRPr lang="en-US" sz="35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th-TH" sz="35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อยู่ใน</a:t>
            </a:r>
            <a:r>
              <a:rPr lang="th-TH" sz="35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ระดับคุณภาพ .....................</a:t>
            </a:r>
            <a:endParaRPr lang="en-US" sz="35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2366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21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22696" y="2164303"/>
            <a:ext cx="120723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spcAft>
                <a:spcPts val="0"/>
              </a:spcAft>
            </a:pPr>
            <a:r>
              <a:rPr lang="th-TH" b="1" dirty="0">
                <a:ea typeface="Times New Roman" panose="02020603050405020304" pitchFamily="18" charset="0"/>
                <a:cs typeface="TH SarabunIT๙" panose="020B0500040200020003" pitchFamily="34" charset="-34"/>
              </a:rPr>
              <a:t>ตัวชี้วัดความสำเร็จที่ </a:t>
            </a:r>
            <a:r>
              <a:rPr lang="en-US" b="1" dirty="0">
                <a:latin typeface="TH SarabunIT๙" panose="020B0500040200020003" pitchFamily="34" charset="-34"/>
                <a:ea typeface="Times New Roman" panose="02020603050405020304" pitchFamily="18" charset="0"/>
              </a:rPr>
              <a:t>21</a:t>
            </a:r>
            <a:r>
              <a:rPr lang="th-TH" b="1" dirty="0">
                <a:latin typeface="TH SarabunIT๙" panose="020B0500040200020003" pitchFamily="34" charset="-34"/>
                <a:ea typeface="Times New Roman" panose="02020603050405020304" pitchFamily="18" charset="0"/>
              </a:rPr>
              <a:t> </a:t>
            </a:r>
            <a:r>
              <a:rPr lang="th-TH" b="1" dirty="0" smtClean="0">
                <a:ea typeface="Times New Roman" panose="02020603050405020304" pitchFamily="18" charset="0"/>
                <a:cs typeface="TH SarabunIT๙" panose="020B0500040200020003" pitchFamily="34" charset="-34"/>
              </a:rPr>
              <a:t>ร้อย</a:t>
            </a:r>
            <a:r>
              <a:rPr lang="th-TH" b="1" dirty="0">
                <a:ea typeface="Times New Roman" panose="02020603050405020304" pitchFamily="18" charset="0"/>
                <a:cs typeface="TH SarabunIT๙" panose="020B0500040200020003" pitchFamily="34" charset="-34"/>
              </a:rPr>
              <a:t>ละของอาจารย์ประจำที่ได้รับการพัฒนาและนำมาใช้ประโยชน์</a:t>
            </a:r>
            <a:endParaRPr lang="en-US" dirty="0" smtClean="0">
              <a:effectLst/>
            </a:endParaRPr>
          </a:p>
          <a:p>
            <a:pPr indent="457200" algn="ctr">
              <a:spcAft>
                <a:spcPts val="0"/>
              </a:spcAft>
            </a:pPr>
            <a:r>
              <a:rPr lang="th-TH" b="1" dirty="0">
                <a:ea typeface="Times New Roman" panose="02020603050405020304" pitchFamily="18" charset="0"/>
                <a:cs typeface="TH SarabunIT๙" panose="020B0500040200020003" pitchFamily="34" charset="-34"/>
              </a:rPr>
              <a:t>แบบบันทึก</a:t>
            </a:r>
            <a:endParaRPr lang="en-US" dirty="0">
              <a:effectLst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84643"/>
              </p:ext>
            </p:extLst>
          </p:nvPr>
        </p:nvGraphicFramePr>
        <p:xfrm>
          <a:off x="377200" y="3220616"/>
          <a:ext cx="11592796" cy="5325854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476033">
                  <a:extLst>
                    <a:ext uri="{9D8B030D-6E8A-4147-A177-3AD203B41FA5}">
                      <a16:colId xmlns:a16="http://schemas.microsoft.com/office/drawing/2014/main" xmlns="" val="3433845795"/>
                    </a:ext>
                  </a:extLst>
                </a:gridCol>
                <a:gridCol w="1145800">
                  <a:extLst>
                    <a:ext uri="{9D8B030D-6E8A-4147-A177-3AD203B41FA5}">
                      <a16:colId xmlns:a16="http://schemas.microsoft.com/office/drawing/2014/main" xmlns="" val="469293558"/>
                    </a:ext>
                  </a:extLst>
                </a:gridCol>
                <a:gridCol w="1145800">
                  <a:extLst>
                    <a:ext uri="{9D8B030D-6E8A-4147-A177-3AD203B41FA5}">
                      <a16:colId xmlns:a16="http://schemas.microsoft.com/office/drawing/2014/main" xmlns="" val="3610236632"/>
                    </a:ext>
                  </a:extLst>
                </a:gridCol>
                <a:gridCol w="1617600">
                  <a:extLst>
                    <a:ext uri="{9D8B030D-6E8A-4147-A177-3AD203B41FA5}">
                      <a16:colId xmlns:a16="http://schemas.microsoft.com/office/drawing/2014/main" xmlns="" val="657353606"/>
                    </a:ext>
                  </a:extLst>
                </a:gridCol>
                <a:gridCol w="1213200">
                  <a:extLst>
                    <a:ext uri="{9D8B030D-6E8A-4147-A177-3AD203B41FA5}">
                      <a16:colId xmlns:a16="http://schemas.microsoft.com/office/drawing/2014/main" xmlns="" val="998664657"/>
                    </a:ext>
                  </a:extLst>
                </a:gridCol>
                <a:gridCol w="1347999">
                  <a:extLst>
                    <a:ext uri="{9D8B030D-6E8A-4147-A177-3AD203B41FA5}">
                      <a16:colId xmlns:a16="http://schemas.microsoft.com/office/drawing/2014/main" xmlns="" val="575591734"/>
                    </a:ext>
                  </a:extLst>
                </a:gridCol>
                <a:gridCol w="546920">
                  <a:extLst>
                    <a:ext uri="{9D8B030D-6E8A-4147-A177-3AD203B41FA5}">
                      <a16:colId xmlns:a16="http://schemas.microsoft.com/office/drawing/2014/main" xmlns="" val="1984885605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33956341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3818080126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1321035209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4183494653"/>
                    </a:ext>
                  </a:extLst>
                </a:gridCol>
                <a:gridCol w="643060">
                  <a:extLst>
                    <a:ext uri="{9D8B030D-6E8A-4147-A177-3AD203B41FA5}">
                      <a16:colId xmlns:a16="http://schemas.microsoft.com/office/drawing/2014/main" xmlns="" val="1385839528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ชื่อ – สกุล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สาขาวิชา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หลักสูตรการพัฒนา</a:t>
                      </a:r>
                      <a:endParaRPr lang="en-US" sz="2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จำนวน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(ชั่วโมง)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สถานที่จัดหลักสูตร</a:t>
                      </a:r>
                      <a:endParaRPr lang="en-US" sz="2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ผลการพัฒนา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การนำไปใช้ประโยชน์</a:t>
                      </a:r>
                      <a:endParaRPr lang="en-US" sz="2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86470824"/>
                  </a:ext>
                </a:extLst>
              </a:tr>
              <a:tr h="18206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ผ่านเกณฑ์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ไม่ผ่านเกณฑ์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พัฒนาการจัดการเรียนการสอน</a:t>
                      </a:r>
                      <a:endParaRPr lang="en-US" sz="2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การวิจัย</a:t>
                      </a:r>
                      <a:endParaRPr lang="en-US" sz="2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การถ่ายทอดวิทยาการและเทคโนโลยี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อื่น ๆ</a:t>
                      </a:r>
                      <a:endParaRPr lang="en-US" sz="2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48223771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9863606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76531590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รวมจำนวน</a:t>
                      </a:r>
                      <a:endParaRPr lang="en-US" sz="2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42948396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4975356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212938249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รวมจำนวน</a:t>
                      </a:r>
                      <a:endParaRPr lang="en-US" sz="2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145019460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คิดเป็นจำนวน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06105029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คิดเป็นร้อยละ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899757776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305741" y="8479273"/>
            <a:ext cx="12389346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114425" algn="l"/>
              </a:tabLst>
            </a:pPr>
            <a:r>
              <a:rPr lang="th-TH" sz="3500" b="1" u="sng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สรุป</a:t>
            </a:r>
            <a:r>
              <a:rPr lang="th-TH" sz="35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 ร้อยละของอาจารย์ประจำที่ได้รับการพัฒนาและนำมาใช้ประโยชน์รวมจำนวน.......คน </a:t>
            </a:r>
            <a:endParaRPr lang="en-US" sz="35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114425" algn="l"/>
              </a:tabLst>
            </a:pPr>
            <a:r>
              <a:rPr lang="th-TH" sz="35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คิดเป็นร้อยละ .....................</a:t>
            </a:r>
            <a:endParaRPr lang="en-US" sz="35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10686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21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7134" y="2263774"/>
            <a:ext cx="12113456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สรุปข้อมูล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การจัดกิจกรรม/โครงการส่งเสริม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สนับสนุนระดับการพัฒนาและนำไปใช้ประโยชน์ แยกเป็นประเด็นการพิจารณา 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133030"/>
              </p:ext>
            </p:extLst>
          </p:nvPr>
        </p:nvGraphicFramePr>
        <p:xfrm>
          <a:off x="293600" y="4365157"/>
          <a:ext cx="12440582" cy="306705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994857">
                  <a:extLst>
                    <a:ext uri="{9D8B030D-6E8A-4147-A177-3AD203B41FA5}">
                      <a16:colId xmlns:a16="http://schemas.microsoft.com/office/drawing/2014/main" xmlns="" val="1581864406"/>
                    </a:ext>
                  </a:extLst>
                </a:gridCol>
                <a:gridCol w="6288987">
                  <a:extLst>
                    <a:ext uri="{9D8B030D-6E8A-4147-A177-3AD203B41FA5}">
                      <a16:colId xmlns:a16="http://schemas.microsoft.com/office/drawing/2014/main" xmlns="" val="138496763"/>
                    </a:ext>
                  </a:extLst>
                </a:gridCol>
                <a:gridCol w="2078369">
                  <a:extLst>
                    <a:ext uri="{9D8B030D-6E8A-4147-A177-3AD203B41FA5}">
                      <a16:colId xmlns:a16="http://schemas.microsoft.com/office/drawing/2014/main" xmlns="" val="1662875594"/>
                    </a:ext>
                  </a:extLst>
                </a:gridCol>
                <a:gridCol w="2078369">
                  <a:extLst>
                    <a:ext uri="{9D8B030D-6E8A-4147-A177-3AD203B41FA5}">
                      <a16:colId xmlns:a16="http://schemas.microsoft.com/office/drawing/2014/main" xmlns="" val="497196933"/>
                    </a:ext>
                  </a:extLst>
                </a:gridCol>
              </a:tblGrid>
              <a:tr h="47042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กิจกรรม/โครงการที่ส่งเสริม สนับสนุนในการพัฒนาหลักสูตร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การจัดกิจกรรม/โครงการ(</a:t>
                      </a: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" panose="05000000000000000000" pitchFamily="2" charset="2"/>
                        </a:rPr>
                        <a:t></a:t>
                      </a: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98618519"/>
                  </a:ext>
                </a:extLst>
              </a:tr>
              <a:tr h="502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จัดเอง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เข้าร่วม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11015674"/>
                  </a:ext>
                </a:extLst>
              </a:tr>
              <a:tr h="47042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74509819"/>
                  </a:ext>
                </a:extLst>
              </a:tr>
              <a:tr h="47042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65343549"/>
                  </a:ext>
                </a:extLst>
              </a:tr>
              <a:tr h="47042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514576304"/>
                  </a:ext>
                </a:extLst>
              </a:tr>
            </a:tbl>
          </a:graphicData>
        </a:graphic>
      </p:graphicFrame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574771" y="5073777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6" name="กลุ่ม 548"/>
          <p:cNvGrpSpPr/>
          <p:nvPr/>
        </p:nvGrpSpPr>
        <p:grpSpPr>
          <a:xfrm>
            <a:off x="467887" y="8036372"/>
            <a:ext cx="12266295" cy="1880989"/>
            <a:chOff x="-39988" y="-53582"/>
            <a:chExt cx="5431138" cy="828085"/>
          </a:xfrm>
        </p:grpSpPr>
        <p:grpSp>
          <p:nvGrpSpPr>
            <p:cNvPr id="27" name="กลุ่ม 552"/>
            <p:cNvGrpSpPr/>
            <p:nvPr/>
          </p:nvGrpSpPr>
          <p:grpSpPr>
            <a:xfrm>
              <a:off x="409575" y="126803"/>
              <a:ext cx="4981575" cy="647700"/>
              <a:chOff x="0" y="126803"/>
              <a:chExt cx="4981575" cy="647700"/>
            </a:xfrm>
          </p:grpSpPr>
          <p:sp>
            <p:nvSpPr>
              <p:cNvPr id="29" name="สี่เหลี่ยมผืนผ้า 553"/>
              <p:cNvSpPr/>
              <p:nvPr/>
            </p:nvSpPr>
            <p:spPr>
              <a:xfrm>
                <a:off x="0" y="126803"/>
                <a:ext cx="4819650" cy="647700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th-TH" sz="3500" dirty="0">
                    <a:effectLst/>
                    <a:latin typeface="Angsana News" panose="02020603050405020304" pitchFamily="18" charset="-34"/>
                    <a:cs typeface="Angsana News" panose="02020603050405020304" pitchFamily="18" charset="-34"/>
                  </a:rPr>
                  <a:t>จำนวนอาจารย์ประจำที่ได้รับการพัฒนาตามเกณฑ์และได้นำมาใช้ประโยชน์</a:t>
                </a:r>
                <a:endParaRPr lang="en-US" sz="3500" dirty="0">
                  <a:effectLst/>
                  <a:latin typeface="Angsana News" panose="02020603050405020304" pitchFamily="18" charset="-34"/>
                  <a:cs typeface="Angsana News" panose="02020603050405020304" pitchFamily="18" charset="-34"/>
                </a:endParaRPr>
              </a:p>
              <a:p>
                <a:pPr algn="ctr"/>
                <a:r>
                  <a:rPr lang="th-TH" sz="4000" dirty="0" smtClean="0">
                    <a:effectLst/>
                    <a:latin typeface="Angsana News" panose="02020603050405020304" pitchFamily="18" charset="-34"/>
                    <a:cs typeface="Angsana News" panose="02020603050405020304" pitchFamily="18" charset="-34"/>
                  </a:rPr>
                  <a:t>จำนวน</a:t>
                </a:r>
                <a:r>
                  <a:rPr lang="th-TH" sz="4000" dirty="0">
                    <a:effectLst/>
                    <a:latin typeface="Angsana News" panose="02020603050405020304" pitchFamily="18" charset="-34"/>
                    <a:cs typeface="Angsana News" panose="02020603050405020304" pitchFamily="18" charset="-34"/>
                  </a:rPr>
                  <a:t>อาจารย์ประจำทั้งหมด</a:t>
                </a:r>
                <a:endParaRPr lang="en-US" sz="4000" dirty="0">
                  <a:effectLst/>
                  <a:latin typeface="Angsana News" panose="02020603050405020304" pitchFamily="18" charset="-34"/>
                  <a:cs typeface="Angsana News" panose="02020603050405020304" pitchFamily="18" charset="-34"/>
                </a:endParaRPr>
              </a:p>
              <a:p>
                <a:pPr algn="ctr"/>
                <a:r>
                  <a:rPr lang="en-US" sz="4000" b="1" dirty="0">
                    <a:effectLst/>
                    <a:latin typeface="Angsana News" panose="02020603050405020304" pitchFamily="18" charset="-34"/>
                    <a:cs typeface="Angsana News" panose="02020603050405020304" pitchFamily="18" charset="-34"/>
                  </a:rPr>
                  <a:t> </a:t>
                </a:r>
                <a:endParaRPr lang="en-US" sz="4000" dirty="0">
                  <a:effectLst/>
                  <a:latin typeface="Angsana News" panose="02020603050405020304" pitchFamily="18" charset="-34"/>
                  <a:cs typeface="Angsana News" panose="02020603050405020304" pitchFamily="18" charset="-34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4000" dirty="0">
                    <a:effectLst/>
                    <a:latin typeface="Angsana News" panose="02020603050405020304" pitchFamily="18" charset="-34"/>
                    <a:ea typeface="Calibri" panose="020F0502020204030204" pitchFamily="34" charset="0"/>
                    <a:cs typeface="Angsana News" panose="02020603050405020304" pitchFamily="18" charset="-34"/>
                  </a:rPr>
                  <a:t> </a:t>
                </a:r>
              </a:p>
            </p:txBody>
          </p:sp>
          <p:cxnSp>
            <p:nvCxnSpPr>
              <p:cNvPr id="30" name="ตัวเชื่อมต่อตรง 554"/>
              <p:cNvCxnSpPr/>
              <p:nvPr/>
            </p:nvCxnSpPr>
            <p:spPr>
              <a:xfrm>
                <a:off x="254199" y="133350"/>
                <a:ext cx="398145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sp>
            <p:nvSpPr>
              <p:cNvPr id="31" name="สี่เหลี่ยมผืนผ้า 555"/>
              <p:cNvSpPr/>
              <p:nvPr/>
            </p:nvSpPr>
            <p:spPr>
              <a:xfrm>
                <a:off x="4229100" y="133350"/>
                <a:ext cx="752475" cy="314325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4000">
                    <a:effectLst/>
                    <a:latin typeface="Angsana News" panose="02020603050405020304" pitchFamily="18" charset="-34"/>
                    <a:cs typeface="Angsana News" panose="02020603050405020304" pitchFamily="18" charset="-34"/>
                  </a:rPr>
                  <a:t>x 100</a:t>
                </a:r>
              </a:p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4000">
                    <a:effectLst/>
                    <a:latin typeface="Angsana News" panose="02020603050405020304" pitchFamily="18" charset="-34"/>
                    <a:ea typeface="Calibri" panose="020F0502020204030204" pitchFamily="34" charset="0"/>
                    <a:cs typeface="Angsana News" panose="02020603050405020304" pitchFamily="18" charset="-34"/>
                  </a:rPr>
                  <a:t> </a:t>
                </a:r>
              </a:p>
            </p:txBody>
          </p:sp>
        </p:grpSp>
        <p:sp>
          <p:nvSpPr>
            <p:cNvPr id="28" name="สี่เหลี่ยมผืนผ้า 556"/>
            <p:cNvSpPr/>
            <p:nvPr/>
          </p:nvSpPr>
          <p:spPr>
            <a:xfrm>
              <a:off x="-39988" y="-53582"/>
              <a:ext cx="752475" cy="31432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th-TH" sz="4000" dirty="0">
                  <a:effectLst/>
                  <a:latin typeface="Angsana News" panose="02020603050405020304" pitchFamily="18" charset="-34"/>
                  <a:ea typeface="Calibri" panose="020F0502020204030204" pitchFamily="34" charset="0"/>
                  <a:cs typeface="Angsana News" panose="02020603050405020304" pitchFamily="18" charset="-34"/>
                </a:rPr>
                <a:t>ร้อยละ =</a:t>
              </a:r>
              <a:endParaRPr lang="en-US" sz="4000" dirty="0">
                <a:effectLst/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endParaRPr>
            </a:p>
          </p:txBody>
        </p:sp>
      </p:grp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293600" y="7316112"/>
            <a:ext cx="1012839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681038" algn="l"/>
              </a:tabLs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eaLnBrk="0" hangingPunct="0">
              <a:tabLst>
                <a:tab pos="681038" algn="l"/>
              </a:tabLs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eaLnBrk="0" hangingPunct="0">
              <a:tabLst>
                <a:tab pos="681038" algn="l"/>
              </a:tabLs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eaLnBrk="0" hangingPunct="0">
              <a:tabLst>
                <a:tab pos="681038" algn="l"/>
              </a:tabLs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eaLnBrk="0" hangingPunct="0">
              <a:tabLst>
                <a:tab pos="681038" algn="l"/>
              </a:tabLs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1828800" indent="457200" defTabSz="584200" eaLnBrk="0" fontAlgn="base" hangingPunct="0">
              <a:spcBef>
                <a:spcPct val="0"/>
              </a:spcBef>
              <a:spcAft>
                <a:spcPct val="0"/>
              </a:spcAft>
              <a:tabLst>
                <a:tab pos="681038" algn="l"/>
              </a:tabLs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286000" indent="457200" defTabSz="584200" eaLnBrk="0" fontAlgn="base" hangingPunct="0">
              <a:spcBef>
                <a:spcPct val="0"/>
              </a:spcBef>
              <a:spcAft>
                <a:spcPct val="0"/>
              </a:spcAft>
              <a:tabLst>
                <a:tab pos="681038" algn="l"/>
              </a:tabLs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2743200" indent="457200" defTabSz="584200" eaLnBrk="0" fontAlgn="base" hangingPunct="0">
              <a:spcBef>
                <a:spcPct val="0"/>
              </a:spcBef>
              <a:spcAft>
                <a:spcPct val="0"/>
              </a:spcAft>
              <a:tabLst>
                <a:tab pos="681038" algn="l"/>
              </a:tabLs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200400" indent="457200" defTabSz="584200" eaLnBrk="0" fontAlgn="base" hangingPunct="0">
              <a:spcBef>
                <a:spcPct val="0"/>
              </a:spcBef>
              <a:spcAft>
                <a:spcPct val="0"/>
              </a:spcAft>
              <a:tabLst>
                <a:tab pos="681038" algn="l"/>
              </a:tabLs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marL="0" marR="0" lvl="0" indent="0" algn="l" defTabSz="584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1038" algn="l"/>
              </a:tabLst>
            </a:pPr>
            <a:r>
              <a:rPr kumimoji="0" lang="th-TH" altLang="en-US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  <a:sym typeface="Helvetica Light" charset="0"/>
              </a:rPr>
              <a:t>การคำนวณ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ngsana News" panose="02020603050405020304" pitchFamily="18" charset="-34"/>
              <a:cs typeface="Angsana News" panose="02020603050405020304" pitchFamily="18" charset="-34"/>
              <a:sym typeface="Helvetica Light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9690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22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2356520"/>
            <a:ext cx="1220446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ร้อยละของผลงานการวิจัยและงานสร้างสรรค์ที่ได้นำไปใช้ประโยชน์และเผยแพร่</a:t>
            </a:r>
            <a:endParaRPr lang="en-US" sz="4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2630" y="3127090"/>
            <a:ext cx="11988442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ผลสัมฤทธิ์ (</a:t>
            </a:r>
            <a:r>
              <a:rPr lang="en-US" sz="4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Achievement</a:t>
            </a:r>
            <a:r>
              <a:rPr lang="th-TH" sz="4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)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ประเด็นการพิจารณา</a:t>
            </a:r>
            <a:endParaRPr lang="en-US" sz="4000" dirty="0" smtClean="0">
              <a:effectLst/>
              <a:latin typeface="Angsana News" panose="02020603050405020304" pitchFamily="18" charset="-34"/>
              <a:cs typeface="Angsana News" panose="02020603050405020304" pitchFamily="18" charset="-34"/>
            </a:endParaRPr>
          </a:p>
          <a:p>
            <a:pPr algn="thaiDist"/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	ร้อยละของจำนวนผลงานการวิจัย และงานสร้างสรรค์ที่ได้นำไปใช้ประโยชน์และเผยแพร่เทียบกับจำนวนผลงานทั้งหมด โดยพิจารณาในแต่ละสาขาวิชาและแต่ละสถานที่ที่จัดการเรียน การสอน</a:t>
            </a:r>
            <a:endParaRPr lang="en-US" sz="4000" dirty="0">
              <a:effectLst/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6591" y="6523645"/>
            <a:ext cx="1198844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ผลการประเมินตัวชี้วัดความสำเร็จที่ 22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indent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ร้อยละของผลงานการวิจัยและงานสร้างสรรค์ที่ได้นำไปใช้ประโยชน์และเผยแพร่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ค่าคะแนนที่</a:t>
            </a: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ได้รับคือ ................. อยู่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ใน</a:t>
            </a: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ระดับคุณภาพ ..........................</a:t>
            </a:r>
            <a:endParaRPr lang="en-US" sz="4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8274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22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52698" y="2301370"/>
            <a:ext cx="6502400" cy="13665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แบบบันทึก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เอกสาร/หลักฐาน/รายงานการปฏิบัติงาน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269828"/>
              </p:ext>
            </p:extLst>
          </p:nvPr>
        </p:nvGraphicFramePr>
        <p:xfrm>
          <a:off x="293600" y="3868483"/>
          <a:ext cx="12257472" cy="473202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031826">
                  <a:extLst>
                    <a:ext uri="{9D8B030D-6E8A-4147-A177-3AD203B41FA5}">
                      <a16:colId xmlns:a16="http://schemas.microsoft.com/office/drawing/2014/main" xmlns="" val="973148760"/>
                    </a:ext>
                  </a:extLst>
                </a:gridCol>
                <a:gridCol w="11225646">
                  <a:extLst>
                    <a:ext uri="{9D8B030D-6E8A-4147-A177-3AD203B41FA5}">
                      <a16:colId xmlns:a16="http://schemas.microsoft.com/office/drawing/2014/main" xmlns="" val="322207628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ร่องรอย เอกสาร/หลักฐาน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1778944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51884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491007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78423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7181113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50635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154940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73406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98369484"/>
                  </a:ext>
                </a:extLst>
              </a:tr>
            </a:tbl>
          </a:graphicData>
        </a:graphic>
      </p:graphicFrame>
      <p:sp>
        <p:nvSpPr>
          <p:cNvPr id="25" name="Rectangle 24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45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22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78599" y="2463598"/>
            <a:ext cx="11844426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แบบบันทึก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ร้อยละของผลงานการวิจัยและงานสร้างสรรค์ที่ได้นำไปใช้ประโยชน์และเผยแพร่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แยก</a:t>
            </a:r>
            <a:r>
              <a:rPr lang="th-TH" b="1" dirty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การพิจารณา</a:t>
            </a: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ตามสาขาวิชา (ผลงานของอาจารย์ประจำ) 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851371"/>
              </p:ext>
            </p:extLst>
          </p:nvPr>
        </p:nvGraphicFramePr>
        <p:xfrm>
          <a:off x="300069" y="4469654"/>
          <a:ext cx="12401485" cy="5156246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853312">
                  <a:extLst>
                    <a:ext uri="{9D8B030D-6E8A-4147-A177-3AD203B41FA5}">
                      <a16:colId xmlns:a16="http://schemas.microsoft.com/office/drawing/2014/main" xmlns="" val="3664376524"/>
                    </a:ext>
                  </a:extLst>
                </a:gridCol>
                <a:gridCol w="2346612">
                  <a:extLst>
                    <a:ext uri="{9D8B030D-6E8A-4147-A177-3AD203B41FA5}">
                      <a16:colId xmlns:a16="http://schemas.microsoft.com/office/drawing/2014/main" xmlns="" val="552645973"/>
                    </a:ext>
                  </a:extLst>
                </a:gridCol>
                <a:gridCol w="2480533">
                  <a:extLst>
                    <a:ext uri="{9D8B030D-6E8A-4147-A177-3AD203B41FA5}">
                      <a16:colId xmlns:a16="http://schemas.microsoft.com/office/drawing/2014/main" xmlns="" val="2663747707"/>
                    </a:ext>
                  </a:extLst>
                </a:gridCol>
                <a:gridCol w="840277">
                  <a:extLst>
                    <a:ext uri="{9D8B030D-6E8A-4147-A177-3AD203B41FA5}">
                      <a16:colId xmlns:a16="http://schemas.microsoft.com/office/drawing/2014/main" xmlns="" val="1808313760"/>
                    </a:ext>
                  </a:extLst>
                </a:gridCol>
                <a:gridCol w="840277">
                  <a:extLst>
                    <a:ext uri="{9D8B030D-6E8A-4147-A177-3AD203B41FA5}">
                      <a16:colId xmlns:a16="http://schemas.microsoft.com/office/drawing/2014/main" xmlns="" val="1384674903"/>
                    </a:ext>
                  </a:extLst>
                </a:gridCol>
                <a:gridCol w="1007383">
                  <a:extLst>
                    <a:ext uri="{9D8B030D-6E8A-4147-A177-3AD203B41FA5}">
                      <a16:colId xmlns:a16="http://schemas.microsoft.com/office/drawing/2014/main" xmlns="" val="3839866907"/>
                    </a:ext>
                  </a:extLst>
                </a:gridCol>
                <a:gridCol w="1008569">
                  <a:extLst>
                    <a:ext uri="{9D8B030D-6E8A-4147-A177-3AD203B41FA5}">
                      <a16:colId xmlns:a16="http://schemas.microsoft.com/office/drawing/2014/main" xmlns="" val="3335674044"/>
                    </a:ext>
                  </a:extLst>
                </a:gridCol>
                <a:gridCol w="1008569">
                  <a:extLst>
                    <a:ext uri="{9D8B030D-6E8A-4147-A177-3AD203B41FA5}">
                      <a16:colId xmlns:a16="http://schemas.microsoft.com/office/drawing/2014/main" xmlns="" val="4272257887"/>
                    </a:ext>
                  </a:extLst>
                </a:gridCol>
                <a:gridCol w="840277">
                  <a:extLst>
                    <a:ext uri="{9D8B030D-6E8A-4147-A177-3AD203B41FA5}">
                      <a16:colId xmlns:a16="http://schemas.microsoft.com/office/drawing/2014/main" xmlns="" val="1868520630"/>
                    </a:ext>
                  </a:extLst>
                </a:gridCol>
                <a:gridCol w="671984">
                  <a:extLst>
                    <a:ext uri="{9D8B030D-6E8A-4147-A177-3AD203B41FA5}">
                      <a16:colId xmlns:a16="http://schemas.microsoft.com/office/drawing/2014/main" xmlns="" val="2757845460"/>
                    </a:ext>
                  </a:extLst>
                </a:gridCol>
                <a:gridCol w="503692">
                  <a:extLst>
                    <a:ext uri="{9D8B030D-6E8A-4147-A177-3AD203B41FA5}">
                      <a16:colId xmlns:a16="http://schemas.microsoft.com/office/drawing/2014/main" xmlns="" val="3492944140"/>
                    </a:ext>
                  </a:extLst>
                </a:gridCol>
              </a:tblGrid>
              <a:tr h="934791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ชื่อผลงาน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ชื่อเจ้าของผลงาน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ประเภทผลงาน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การนำไปใช้ประโยชน์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11485590"/>
                  </a:ext>
                </a:extLst>
              </a:tr>
              <a:tr h="25273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นวัตกรรม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งานสร้างสรรค์/สิ่งประดิษฐ์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งานวิจัย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เพิ่มประโยชน์การเรียน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การสอน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การถ่ายทอดวิทยาการและเทคโนโลยี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การบริการวิชาชีพ/วิชาการ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สร้างสังคมฐานเรียนรู้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อื่น ๆ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3526090"/>
                  </a:ext>
                </a:extLst>
              </a:tr>
              <a:tr h="4673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62580366"/>
                  </a:ext>
                </a:extLst>
              </a:tr>
              <a:tr h="46739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35564936"/>
                  </a:ext>
                </a:extLst>
              </a:tr>
              <a:tr h="46739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12267785"/>
                  </a:ext>
                </a:extLst>
              </a:tr>
            </a:tbl>
          </a:graphicData>
        </a:graphic>
      </p:graphicFrame>
      <p:sp>
        <p:nvSpPr>
          <p:cNvPr id="25" name="Rectangle 24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2726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22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64053" y="2438400"/>
            <a:ext cx="12401488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สรุปข้อมูล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การจัดกิจกรรม/โครงการส่งเสริม 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สนับสนุนระดับการผลงานการวิจัยและงานสร้างสรรค์ที่ได้นำไปใช้ประโยชน์และเผยแพร่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แยกเป็นประเด็นการพิจารณา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1698556"/>
              </p:ext>
            </p:extLst>
          </p:nvPr>
        </p:nvGraphicFramePr>
        <p:xfrm>
          <a:off x="228870" y="5196742"/>
          <a:ext cx="12671853" cy="315468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2031942">
                  <a:extLst>
                    <a:ext uri="{9D8B030D-6E8A-4147-A177-3AD203B41FA5}">
                      <a16:colId xmlns:a16="http://schemas.microsoft.com/office/drawing/2014/main" xmlns="" val="4215919057"/>
                    </a:ext>
                  </a:extLst>
                </a:gridCol>
                <a:gridCol w="6405899">
                  <a:extLst>
                    <a:ext uri="{9D8B030D-6E8A-4147-A177-3AD203B41FA5}">
                      <a16:colId xmlns:a16="http://schemas.microsoft.com/office/drawing/2014/main" xmlns="" val="1738870009"/>
                    </a:ext>
                  </a:extLst>
                </a:gridCol>
                <a:gridCol w="2117006">
                  <a:extLst>
                    <a:ext uri="{9D8B030D-6E8A-4147-A177-3AD203B41FA5}">
                      <a16:colId xmlns:a16="http://schemas.microsoft.com/office/drawing/2014/main" xmlns="" val="3979482409"/>
                    </a:ext>
                  </a:extLst>
                </a:gridCol>
                <a:gridCol w="2117006">
                  <a:extLst>
                    <a:ext uri="{9D8B030D-6E8A-4147-A177-3AD203B41FA5}">
                      <a16:colId xmlns:a16="http://schemas.microsoft.com/office/drawing/2014/main" xmlns="" val="36669504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กิจกรรม/โครงการที่ส่งเสริม สนับสนุนในการพัฒนาหลักสูตร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การจัดกิจกรรม/โครงการ(</a:t>
                      </a: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" panose="05000000000000000000" pitchFamily="2" charset="2"/>
                        </a:rPr>
                        <a:t></a:t>
                      </a: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8252861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จัดเอง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เข้าร่วม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770978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348076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90428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332026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53629125"/>
                  </a:ext>
                </a:extLst>
              </a:tr>
            </a:tbl>
          </a:graphicData>
        </a:graphic>
      </p:graphicFrame>
      <p:sp>
        <p:nvSpPr>
          <p:cNvPr id="25" name="Rectangle 24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1795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22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446204" y="2966794"/>
            <a:ext cx="11932236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584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en-US" sz="4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  <a:sym typeface="Helvetica Light" charset="0"/>
              </a:rPr>
              <a:t>สรุป</a:t>
            </a:r>
            <a:r>
              <a:rPr kumimoji="0" lang="th-TH" alt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  <a:sym typeface="Helvetica Light" charset="0"/>
              </a:rPr>
              <a:t>   ร้อยละของผลงานการวิจัยและงานสร้างสรรค์ที่ได้นำไปใช้ประโยชน์และเผยแพร่ของอาจารย์ประจำสาขาวิชา..................................ครูจำนวน.................คน </a:t>
            </a:r>
          </a:p>
          <a:p>
            <a:pPr marL="0" marR="0" lvl="0" indent="0" algn="l" defTabSz="584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  <a:sym typeface="Helvetica Light" charset="0"/>
              </a:rPr>
              <a:t>จัดทำผลงาน...........ชิ้น ได้รับประโยชน์..............ชิ้น  จำนวนการเผยแพร่ สาธารณชนจำนวน....................ชิ้น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ngsana News" panose="02020603050405020304" pitchFamily="18" charset="-34"/>
              <a:cs typeface="Angsana News" panose="02020603050405020304" pitchFamily="18" charset="-34"/>
              <a:sym typeface="Helvetica Light" charset="0"/>
            </a:endParaRPr>
          </a:p>
          <a:p>
            <a:pPr marL="0" marR="0" lvl="0" indent="0" algn="l" defTabSz="584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en-US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  <a:sym typeface="Helvetica Light" charset="0"/>
              </a:rPr>
              <a:t>การคำนวณ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ngsana News" panose="02020603050405020304" pitchFamily="18" charset="-34"/>
              <a:cs typeface="Angsana News" panose="02020603050405020304" pitchFamily="18" charset="-34"/>
              <a:sym typeface="Helvetica Light" charset="0"/>
            </a:endParaRPr>
          </a:p>
        </p:txBody>
      </p:sp>
      <p:grpSp>
        <p:nvGrpSpPr>
          <p:cNvPr id="24" name="กลุ่ม 557"/>
          <p:cNvGrpSpPr/>
          <p:nvPr/>
        </p:nvGrpSpPr>
        <p:grpSpPr>
          <a:xfrm>
            <a:off x="311314" y="6532984"/>
            <a:ext cx="12437186" cy="2924320"/>
            <a:chOff x="0" y="133350"/>
            <a:chExt cx="5446070" cy="781191"/>
          </a:xfrm>
        </p:grpSpPr>
        <p:grpSp>
          <p:nvGrpSpPr>
            <p:cNvPr id="25" name="กลุ่ม 558"/>
            <p:cNvGrpSpPr/>
            <p:nvPr/>
          </p:nvGrpSpPr>
          <p:grpSpPr>
            <a:xfrm>
              <a:off x="440650" y="256431"/>
              <a:ext cx="5005420" cy="658110"/>
              <a:chOff x="31075" y="256431"/>
              <a:chExt cx="5005420" cy="658110"/>
            </a:xfrm>
          </p:grpSpPr>
          <p:sp>
            <p:nvSpPr>
              <p:cNvPr id="27" name="สี่เหลี่ยมผืนผ้า 559"/>
              <p:cNvSpPr/>
              <p:nvPr/>
            </p:nvSpPr>
            <p:spPr>
              <a:xfrm>
                <a:off x="31075" y="266841"/>
                <a:ext cx="4819650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th-TH" sz="3500" dirty="0">
                    <a:effectLst/>
                    <a:latin typeface="Angsana News" panose="02020603050405020304" pitchFamily="18" charset="-34"/>
                    <a:cs typeface="Angsana News" panose="02020603050405020304" pitchFamily="18" charset="-34"/>
                  </a:rPr>
                  <a:t>จำนวนผลงานการวิจัย และงานสร้างสรรค์ที่ได้นำไปใช้ประโยชน์และเผยแพร่</a:t>
                </a:r>
                <a:endParaRPr lang="en-US" sz="3500" dirty="0">
                  <a:effectLst/>
                  <a:latin typeface="Angsana News" panose="02020603050405020304" pitchFamily="18" charset="-34"/>
                  <a:cs typeface="Angsana News" panose="02020603050405020304" pitchFamily="18" charset="-34"/>
                </a:endParaRPr>
              </a:p>
              <a:p>
                <a:pPr algn="ctr"/>
                <a:r>
                  <a:rPr lang="th-TH" sz="3500" dirty="0">
                    <a:effectLst/>
                    <a:latin typeface="Angsana News" panose="02020603050405020304" pitchFamily="18" charset="-34"/>
                    <a:cs typeface="Angsana News" panose="02020603050405020304" pitchFamily="18" charset="-34"/>
                  </a:rPr>
                  <a:t>จำนวนผลงานการวิจัย และงานสร้างสรรค์ทั้งหมด</a:t>
                </a:r>
                <a:endParaRPr lang="en-US" sz="3500" dirty="0">
                  <a:effectLst/>
                  <a:latin typeface="Angsana News" panose="02020603050405020304" pitchFamily="18" charset="-34"/>
                  <a:cs typeface="Angsana News" panose="02020603050405020304" pitchFamily="18" charset="-34"/>
                </a:endParaRPr>
              </a:p>
              <a:p>
                <a:pPr algn="ctr"/>
                <a:r>
                  <a:rPr lang="en-US" sz="4000" dirty="0">
                    <a:effectLst/>
                    <a:latin typeface="Angsana News" panose="02020603050405020304" pitchFamily="18" charset="-34"/>
                    <a:cs typeface="Angsana News" panose="02020603050405020304" pitchFamily="18" charset="-34"/>
                  </a:rPr>
                  <a:t> </a:t>
                </a:r>
                <a:endParaRPr lang="en-US" sz="4000" dirty="0" smtClean="0">
                  <a:effectLst/>
                  <a:latin typeface="Angsana News" panose="02020603050405020304" pitchFamily="18" charset="-34"/>
                  <a:cs typeface="Angsana News" panose="02020603050405020304" pitchFamily="18" charset="-34"/>
                </a:endParaRPr>
              </a:p>
              <a:p>
                <a:pPr algn="ctr"/>
                <a:r>
                  <a:rPr lang="en-US" sz="4000" b="1" dirty="0" smtClean="0">
                    <a:effectLst/>
                    <a:latin typeface="Angsana News" panose="02020603050405020304" pitchFamily="18" charset="-34"/>
                    <a:cs typeface="Angsana News" panose="02020603050405020304" pitchFamily="18" charset="-34"/>
                  </a:rPr>
                  <a:t> </a:t>
                </a:r>
                <a:endParaRPr lang="en-US" sz="4000" dirty="0" smtClean="0">
                  <a:effectLst/>
                  <a:latin typeface="Angsana News" panose="02020603050405020304" pitchFamily="18" charset="-34"/>
                  <a:cs typeface="Angsana News" panose="02020603050405020304" pitchFamily="18" charset="-34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4000" dirty="0">
                    <a:effectLst/>
                    <a:latin typeface="Angsana News" panose="02020603050405020304" pitchFamily="18" charset="-34"/>
                    <a:ea typeface="Calibri" panose="020F0502020204030204" pitchFamily="34" charset="0"/>
                    <a:cs typeface="Angsana News" panose="02020603050405020304" pitchFamily="18" charset="-34"/>
                  </a:rPr>
                  <a:t> </a:t>
                </a:r>
              </a:p>
            </p:txBody>
          </p:sp>
          <p:cxnSp>
            <p:nvCxnSpPr>
              <p:cNvPr id="28" name="ตัวเชื่อมต่อตรง 560"/>
              <p:cNvCxnSpPr/>
              <p:nvPr/>
            </p:nvCxnSpPr>
            <p:spPr>
              <a:xfrm>
                <a:off x="419100" y="323850"/>
                <a:ext cx="398145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9" name="สี่เหลี่ยมผืนผ้า 564"/>
              <p:cNvSpPr/>
              <p:nvPr/>
            </p:nvSpPr>
            <p:spPr>
              <a:xfrm>
                <a:off x="4284020" y="256431"/>
                <a:ext cx="752475" cy="31432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4000" dirty="0">
                    <a:effectLst/>
                    <a:latin typeface="Angsana News" panose="02020603050405020304" pitchFamily="18" charset="-34"/>
                    <a:cs typeface="Angsana News" panose="02020603050405020304" pitchFamily="18" charset="-34"/>
                  </a:rPr>
                  <a:t>x 100</a:t>
                </a:r>
              </a:p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4000" dirty="0">
                    <a:effectLst/>
                    <a:latin typeface="Angsana News" panose="02020603050405020304" pitchFamily="18" charset="-34"/>
                    <a:ea typeface="Calibri" panose="020F0502020204030204" pitchFamily="34" charset="0"/>
                    <a:cs typeface="Angsana News" panose="02020603050405020304" pitchFamily="18" charset="-34"/>
                  </a:rPr>
                  <a:t> </a:t>
                </a:r>
              </a:p>
            </p:txBody>
          </p:sp>
        </p:grpSp>
        <p:sp>
          <p:nvSpPr>
            <p:cNvPr id="26" name="สี่เหลี่ยมผืนผ้า 565"/>
            <p:cNvSpPr/>
            <p:nvPr/>
          </p:nvSpPr>
          <p:spPr>
            <a:xfrm>
              <a:off x="0" y="133350"/>
              <a:ext cx="752475" cy="3143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th-TH" sz="4000">
                  <a:effectLst/>
                  <a:latin typeface="Angsana News" panose="02020603050405020304" pitchFamily="18" charset="-34"/>
                  <a:ea typeface="Calibri" panose="020F0502020204030204" pitchFamily="34" charset="0"/>
                  <a:cs typeface="Angsana News" panose="02020603050405020304" pitchFamily="18" charset="-34"/>
                </a:rPr>
                <a:t>ร้อยละ =</a:t>
              </a:r>
              <a:endParaRPr lang="en-US" sz="4000">
                <a:effectLst/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endParaRPr>
            </a:p>
          </p:txBody>
        </p:sp>
      </p:grp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311315" y="415672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1637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23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62630" y="2306578"/>
            <a:ext cx="1140736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ระดับการปฏิบัติในการพัฒนาคุณลักษณะที่พึงประสงค์ของบัณฑิต</a:t>
            </a:r>
            <a:endParaRPr lang="en-US" sz="30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5652" y="2669376"/>
            <a:ext cx="2993127" cy="6232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th-TH" sz="3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ผลสัมฤทธิ์ (</a:t>
            </a:r>
            <a:r>
              <a:rPr lang="en-US" sz="3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Achievement</a:t>
            </a:r>
            <a:r>
              <a:rPr lang="th-TH" sz="3000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) </a:t>
            </a:r>
            <a:endParaRPr lang="en-US" sz="3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00470"/>
              </p:ext>
            </p:extLst>
          </p:nvPr>
        </p:nvGraphicFramePr>
        <p:xfrm>
          <a:off x="669752" y="3297510"/>
          <a:ext cx="11737305" cy="4819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3442">
                  <a:extLst>
                    <a:ext uri="{9D8B030D-6E8A-4147-A177-3AD203B41FA5}">
                      <a16:colId xmlns:a16="http://schemas.microsoft.com/office/drawing/2014/main" xmlns="" val="1086436382"/>
                    </a:ext>
                  </a:extLst>
                </a:gridCol>
                <a:gridCol w="9303662">
                  <a:extLst>
                    <a:ext uri="{9D8B030D-6E8A-4147-A177-3AD203B41FA5}">
                      <a16:colId xmlns:a16="http://schemas.microsoft.com/office/drawing/2014/main" xmlns="" val="624642698"/>
                    </a:ext>
                  </a:extLst>
                </a:gridCol>
                <a:gridCol w="864097">
                  <a:extLst>
                    <a:ext uri="{9D8B030D-6E8A-4147-A177-3AD203B41FA5}">
                      <a16:colId xmlns:a16="http://schemas.microsoft.com/office/drawing/2014/main" xmlns="" val="176205904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14073395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ข้อ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ประเด็นการพิจารณา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ปฏิบัติ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ไม่ปฏิบัติ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2216711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สถาบันมีการแต่งตั้งคณะกรรมการ และกำหนดอำนาจหน้าที่และความรับผิดชอบ ในการพัฒนาคุณลักษณะที่พึงประสงค์ของบัณฑิต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5492302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สถาบันมีแผนงาน โครงการ กิจกรรมเสริมหลักสูตรที่ส่งเสริม สนับสนุน การพัฒนาคุณลักษณะที่พึงประสงค์ของบัณฑิต ครอบคลุมทั้งคุณธรรม จริยธรรม จรรยาบรรณวิชาชีพ พฤติกรรม ลักษณะนิสัยและทักษะทางปัญญา ตลอดจนสุขภาพกายใจที่สมบูรณ์ โดยการมีส่วนร่วมของสถานประกอบการ หน่วยงาน ชุมชนที่เกี่ยวข้อง อย่างเหมาะสมทุกภาคเรียน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089123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3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สถาบันมีการดำเนินการตามแผนงาน โครงการ กิจกรรมเสริมหลักสูตรที่กำหนด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611069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สถาบันมีการติดตาม ตรวจสอบและประเมินผลการดำเนินการ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370851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สถาบันมีการนำผลจากการติดตาม ตรวจสอบ และประเมินผลไปปรับปรุงและพัฒนาการดำเนินการต่อไป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67149281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75652" y="8045152"/>
            <a:ext cx="12169352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thaiDi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3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ผลการประเมินตัวชี้วัดความสำเร็จที่ 23</a:t>
            </a:r>
            <a:endParaRPr lang="en-US" sz="3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3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	ระดับคุณภาพในการพัฒนาคุณลักษณะที่พึงประสงค์ของบัณฑิต ค่าคะแนน</a:t>
            </a:r>
            <a:r>
              <a:rPr lang="th-TH" sz="3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ที่ได้รับคือ .................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3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อยู่</a:t>
            </a:r>
            <a:r>
              <a:rPr lang="th-TH" sz="3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ใน</a:t>
            </a:r>
            <a:r>
              <a:rPr lang="th-TH" sz="3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ระดับคุณภาพ .....................</a:t>
            </a:r>
            <a:endParaRPr lang="en-US" sz="30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3573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1"/>
          <p:cNvSpPr>
            <a:spLocks noGrp="1"/>
          </p:cNvSpPr>
          <p:nvPr>
            <p:ph type="body" idx="4294967295"/>
          </p:nvPr>
        </p:nvSpPr>
        <p:spPr bwMode="auto">
          <a:xfrm>
            <a:off x="576081" y="2383490"/>
            <a:ext cx="11125200" cy="692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/>
          <a:lstStyle/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endParaRPr lang="en-US" sz="30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r>
              <a:rPr lang="th-TH" altLang="en-US" sz="3000" dirty="0" smtClean="0">
                <a:latin typeface="Angsana News" panose="02020603050405020304" pitchFamily="18" charset="-34"/>
                <a:cs typeface="Angsana News" panose="02020603050405020304" pitchFamily="18" charset="-34"/>
                <a:sym typeface="Arial" panose="020B0604020202020204" pitchFamily="34" charset="0"/>
              </a:rPr>
              <a:t/>
            </a:r>
            <a:br>
              <a:rPr lang="th-TH" altLang="en-US" sz="3000" dirty="0" smtClean="0">
                <a:latin typeface="Angsana News" panose="02020603050405020304" pitchFamily="18" charset="-34"/>
                <a:cs typeface="Angsana News" panose="02020603050405020304" pitchFamily="18" charset="-34"/>
                <a:sym typeface="Arial" panose="020B0604020202020204" pitchFamily="34" charset="0"/>
              </a:rPr>
            </a:br>
            <a:endParaRPr lang="th-TH" altLang="en-US" sz="3000" dirty="0" smtClean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cxnSp>
        <p:nvCxnSpPr>
          <p:cNvPr id="3075" name="Straight Connector 23"/>
          <p:cNvCxnSpPr>
            <a:cxnSpLocks noChangeShapeType="1"/>
          </p:cNvCxnSpPr>
          <p:nvPr/>
        </p:nvCxnSpPr>
        <p:spPr bwMode="auto">
          <a:xfrm>
            <a:off x="-1588" y="5849938"/>
            <a:ext cx="13004801" cy="71437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076" name="รูปภาพ 18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4814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3078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3092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3093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3094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3079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80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3081" name="รูปภาพ 38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15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cxnSp>
        <p:nvCxnSpPr>
          <p:cNvPr id="3083" name="ตัวเชื่อมต่อตรง 46"/>
          <p:cNvCxnSpPr>
            <a:cxnSpLocks noChangeShapeType="1"/>
          </p:cNvCxnSpPr>
          <p:nvPr/>
        </p:nvCxnSpPr>
        <p:spPr bwMode="auto">
          <a:xfrm>
            <a:off x="2901950" y="823913"/>
            <a:ext cx="10102850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4" name="ตัวเชื่อมต่อตรง 47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กลุ่ม 54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6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7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3088" name="ตัวเชื่อมต่อตรง 59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grpSp>
        <p:nvGrpSpPr>
          <p:cNvPr id="28" name="กลุ่ม 17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29" name="รูปภาพ 14" descr="0100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รูปภาพ 15" descr="mini0110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รูปภาพ 16" descr="mini0135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Rectangle 2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sp>
        <p:nvSpPr>
          <p:cNvPr id="32" name="Rectangle 1"/>
          <p:cNvSpPr/>
          <p:nvPr/>
        </p:nvSpPr>
        <p:spPr>
          <a:xfrm>
            <a:off x="676978" y="2478721"/>
            <a:ext cx="39462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904" defTabSz="914145">
              <a:spcBef>
                <a:spcPts val="492"/>
              </a:spcBef>
              <a:buClr>
                <a:srgbClr val="000000"/>
              </a:buClr>
            </a:pPr>
            <a:r>
              <a:rPr lang="th-TH" sz="3200" b="1" dirty="0">
                <a:solidFill>
                  <a:srgbClr val="002060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ความตระหนัก </a:t>
            </a:r>
            <a:r>
              <a:rPr lang="en-US" sz="3200" b="1" dirty="0">
                <a:solidFill>
                  <a:srgbClr val="002060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(Awareness)</a:t>
            </a:r>
            <a:endParaRPr lang="th-TH" sz="3200" b="1" dirty="0">
              <a:solidFill>
                <a:srgbClr val="002060"/>
              </a:solidFill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2708" y="3541964"/>
            <a:ext cx="945420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th-TH"/>
            </a:defPPr>
            <a:lvl1pPr marL="39687" defTabSz="1300163" eaLnBrk="1">
              <a:spcBef>
                <a:spcPts val="700"/>
              </a:spcBef>
              <a:buClr>
                <a:srgbClr val="000000"/>
              </a:buClr>
              <a:defRPr b="1">
                <a:latin typeface="Angsana News" panose="02020603050405020304" pitchFamily="18" charset="-34"/>
                <a:cs typeface="Angsana News" panose="02020603050405020304" pitchFamily="18" charset="-34"/>
              </a:defRPr>
            </a:lvl1pPr>
          </a:lstStyle>
          <a:p>
            <a:r>
              <a:rPr lang="th-TH" sz="3200" dirty="0"/>
              <a:t>ตามพจนานุกรมฉบับราชบัณฑิตยสถาน หมายถึง </a:t>
            </a:r>
            <a:r>
              <a:rPr lang="th-TH" sz="3200" dirty="0" smtClean="0"/>
              <a:t>การรู้</a:t>
            </a:r>
            <a:r>
              <a:rPr lang="th-TH" sz="3200" dirty="0"/>
              <a:t>ประจักษ์ชัด , </a:t>
            </a:r>
            <a:r>
              <a:rPr lang="th-TH" sz="3200" dirty="0" smtClean="0"/>
              <a:t>การรู้</a:t>
            </a:r>
            <a:r>
              <a:rPr lang="th-TH" sz="3200" dirty="0"/>
              <a:t>ชัดแจ้ง  </a:t>
            </a:r>
          </a:p>
        </p:txBody>
      </p:sp>
      <p:sp>
        <p:nvSpPr>
          <p:cNvPr id="34" name="Rectangle 5"/>
          <p:cNvSpPr/>
          <p:nvPr/>
        </p:nvSpPr>
        <p:spPr>
          <a:xfrm>
            <a:off x="683570" y="4619945"/>
            <a:ext cx="38388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904" defTabSz="914145">
              <a:spcBef>
                <a:spcPts val="492"/>
              </a:spcBef>
              <a:buClr>
                <a:srgbClr val="000000"/>
              </a:buClr>
            </a:pPr>
            <a:r>
              <a:rPr lang="th-TH" sz="3600" b="1" dirty="0">
                <a:solidFill>
                  <a:srgbClr val="002060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ความพยายาม</a:t>
            </a:r>
            <a:r>
              <a:rPr lang="en-US" sz="3600" b="1" dirty="0">
                <a:solidFill>
                  <a:srgbClr val="002060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 (Attempt)</a:t>
            </a:r>
            <a:endParaRPr lang="th-TH" sz="3600" b="1" dirty="0">
              <a:solidFill>
                <a:srgbClr val="002060"/>
              </a:solidFill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5716" y="5455962"/>
            <a:ext cx="8631036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th-TH"/>
            </a:defPPr>
            <a:lvl1pPr marL="39687" defTabSz="1300163" eaLnBrk="1">
              <a:spcBef>
                <a:spcPts val="700"/>
              </a:spcBef>
              <a:buClr>
                <a:srgbClr val="000000"/>
              </a:buClr>
              <a:defRPr b="1">
                <a:latin typeface="Angsana News" panose="02020603050405020304" pitchFamily="18" charset="-34"/>
                <a:cs typeface="Angsana News" panose="02020603050405020304" pitchFamily="18" charset="-34"/>
              </a:defRPr>
            </a:lvl1pPr>
          </a:lstStyle>
          <a:p>
            <a:r>
              <a:rPr lang="th-TH" sz="3200" dirty="0"/>
              <a:t>ตามพจนานุกรมฉบับราชบัณฑิตยสถาน     หมายถึง   </a:t>
            </a:r>
            <a:r>
              <a:rPr lang="th-TH" sz="3200" dirty="0" smtClean="0"/>
              <a:t>การทำ</a:t>
            </a:r>
            <a:r>
              <a:rPr lang="th-TH" sz="3200" dirty="0"/>
              <a:t>โดยมานะบากบั่น</a:t>
            </a:r>
          </a:p>
        </p:txBody>
      </p:sp>
    </p:spTree>
    <p:extLst>
      <p:ext uri="{BB962C8B-B14F-4D97-AF65-F5344CB8AC3E}">
        <p14:creationId xmlns:p14="http://schemas.microsoft.com/office/powerpoint/2010/main" val="314818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23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-73141" y="2390545"/>
            <a:ext cx="12854006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แบบบันทึก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indent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ระดับการปฏิบัติในการพัฒนาคุณลักษณะที่พึงประสงค์ของบัณฑิตแยก</a:t>
            </a:r>
            <a:r>
              <a:rPr lang="th-TH" b="1" dirty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การพิจารณา</a:t>
            </a: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ตามสาขาวิชา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214638"/>
              </p:ext>
            </p:extLst>
          </p:nvPr>
        </p:nvGraphicFramePr>
        <p:xfrm>
          <a:off x="293600" y="4156720"/>
          <a:ext cx="12545501" cy="5094513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109735">
                  <a:extLst>
                    <a:ext uri="{9D8B030D-6E8A-4147-A177-3AD203B41FA5}">
                      <a16:colId xmlns:a16="http://schemas.microsoft.com/office/drawing/2014/main" xmlns="" val="2829310390"/>
                    </a:ext>
                  </a:extLst>
                </a:gridCol>
                <a:gridCol w="1714689">
                  <a:extLst>
                    <a:ext uri="{9D8B030D-6E8A-4147-A177-3AD203B41FA5}">
                      <a16:colId xmlns:a16="http://schemas.microsoft.com/office/drawing/2014/main" xmlns="" val="1536840725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22525375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71520739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3000300065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3560874757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1562258279"/>
                    </a:ext>
                  </a:extLst>
                </a:gridCol>
                <a:gridCol w="809487">
                  <a:extLst>
                    <a:ext uri="{9D8B030D-6E8A-4147-A177-3AD203B41FA5}">
                      <a16:colId xmlns:a16="http://schemas.microsoft.com/office/drawing/2014/main" xmlns="" val="4106553106"/>
                    </a:ext>
                  </a:extLst>
                </a:gridCol>
                <a:gridCol w="581604">
                  <a:extLst>
                    <a:ext uri="{9D8B030D-6E8A-4147-A177-3AD203B41FA5}">
                      <a16:colId xmlns:a16="http://schemas.microsoft.com/office/drawing/2014/main" xmlns="" val="1138661834"/>
                    </a:ext>
                  </a:extLst>
                </a:gridCol>
                <a:gridCol w="583801">
                  <a:extLst>
                    <a:ext uri="{9D8B030D-6E8A-4147-A177-3AD203B41FA5}">
                      <a16:colId xmlns:a16="http://schemas.microsoft.com/office/drawing/2014/main" xmlns="" val="3005023400"/>
                    </a:ext>
                  </a:extLst>
                </a:gridCol>
                <a:gridCol w="583801">
                  <a:extLst>
                    <a:ext uri="{9D8B030D-6E8A-4147-A177-3AD203B41FA5}">
                      <a16:colId xmlns:a16="http://schemas.microsoft.com/office/drawing/2014/main" xmlns="" val="2784497735"/>
                    </a:ext>
                  </a:extLst>
                </a:gridCol>
                <a:gridCol w="1109735">
                  <a:extLst>
                    <a:ext uri="{9D8B030D-6E8A-4147-A177-3AD203B41FA5}">
                      <a16:colId xmlns:a16="http://schemas.microsoft.com/office/drawing/2014/main" xmlns="" val="980476153"/>
                    </a:ext>
                  </a:extLst>
                </a:gridCol>
                <a:gridCol w="1084097">
                  <a:extLst>
                    <a:ext uri="{9D8B030D-6E8A-4147-A177-3AD203B41FA5}">
                      <a16:colId xmlns:a16="http://schemas.microsoft.com/office/drawing/2014/main" xmlns="" val="1190859895"/>
                    </a:ext>
                  </a:extLst>
                </a:gridCol>
              </a:tblGrid>
              <a:tr h="387350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ชื่อโครงการ / กิจกรรม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การเข้าร่วม / ไม่เข้าร่วมโครงการ / กิจกรรม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การมีส่วนร่วม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ความพึงพอใจ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312878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จำนวนนักศึกษาทั้งหมด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จำนนวนนักศึกษาที่เข้าร่วม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คิดเป็นร้อยละ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จำนวนนักศึกษาที่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ไม่เข้าเรียน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คิดเป็นร้อยละ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สถาบันอุดมศึกษาอื่น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สถานประกอบการ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หน่วยงาน / ชุมชน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อื่น ๆ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 vert="vert270" anchor="ctr"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81146031"/>
                  </a:ext>
                </a:extLst>
              </a:tr>
              <a:tr h="19398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ค่าเฉลี่ย </a:t>
                      </a: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ค่าเฉลี่ย </a:t>
                      </a: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SD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608186980"/>
                  </a:ext>
                </a:extLst>
              </a:tr>
              <a:tr h="393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477325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86978219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รวมจำนวน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235336872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คิดเป็นร้อยละ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0" marR="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90178872"/>
                  </a:ext>
                </a:extLst>
              </a:tr>
            </a:tbl>
          </a:graphicData>
        </a:graphic>
      </p:graphicFrame>
      <p:sp>
        <p:nvSpPr>
          <p:cNvPr id="25" name="Rectangle 24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cxnSp>
        <p:nvCxnSpPr>
          <p:cNvPr id="12" name="ตัวเชื่อมต่อตรง 11"/>
          <p:cNvCxnSpPr/>
          <p:nvPr/>
        </p:nvCxnSpPr>
        <p:spPr bwMode="auto">
          <a:xfrm>
            <a:off x="7870552" y="3073809"/>
            <a:ext cx="864096" cy="0"/>
          </a:xfrm>
          <a:prstGeom prst="line">
            <a:avLst/>
          </a:prstGeom>
          <a:solidFill>
            <a:srgbClr val="095CC4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</p:cxnSp>
      <p:cxnSp>
        <p:nvCxnSpPr>
          <p:cNvPr id="15" name="ตัวเชื่อมต่อตรง 14"/>
          <p:cNvCxnSpPr/>
          <p:nvPr/>
        </p:nvCxnSpPr>
        <p:spPr bwMode="auto">
          <a:xfrm>
            <a:off x="11477444" y="6100936"/>
            <a:ext cx="223837" cy="0"/>
          </a:xfrm>
          <a:prstGeom prst="line">
            <a:avLst/>
          </a:prstGeom>
          <a:solidFill>
            <a:srgbClr val="095CC4"/>
          </a:solidFill>
          <a:ln w="28575" cap="flat" cmpd="sng" algn="ctr">
            <a:solidFill>
              <a:schemeClr val="tx1"/>
            </a:solidFill>
            <a:prstDash val="solid"/>
            <a:miter lim="0"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44044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24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89215" y="2140496"/>
            <a:ext cx="118813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ระดับการปฏิบัติในการพัฒนาสมรรถนะหลักและสมรรถนะทั่วไปของบัณฑิต</a:t>
            </a:r>
            <a:endParaRPr lang="en-US" sz="40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45568" y="2635202"/>
            <a:ext cx="3552576" cy="72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th-TH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ผลสัมฤทธิ์ (</a:t>
            </a:r>
            <a:r>
              <a:rPr lang="en-US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Achievement</a:t>
            </a:r>
            <a:r>
              <a:rPr lang="th-TH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) </a:t>
            </a:r>
            <a:endParaRPr lang="en-US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063099"/>
              </p:ext>
            </p:extLst>
          </p:nvPr>
        </p:nvGraphicFramePr>
        <p:xfrm>
          <a:off x="363669" y="3250703"/>
          <a:ext cx="12401489" cy="538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1671">
                  <a:extLst>
                    <a:ext uri="{9D8B030D-6E8A-4147-A177-3AD203B41FA5}">
                      <a16:colId xmlns:a16="http://schemas.microsoft.com/office/drawing/2014/main" xmlns="" val="470513954"/>
                    </a:ext>
                  </a:extLst>
                </a:gridCol>
                <a:gridCol w="9507571">
                  <a:extLst>
                    <a:ext uri="{9D8B030D-6E8A-4147-A177-3AD203B41FA5}">
                      <a16:colId xmlns:a16="http://schemas.microsoft.com/office/drawing/2014/main" xmlns="" val="426066818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897012007"/>
                    </a:ext>
                  </a:extLst>
                </a:gridCol>
                <a:gridCol w="1296143">
                  <a:extLst>
                    <a:ext uri="{9D8B030D-6E8A-4147-A177-3AD203B41FA5}">
                      <a16:colId xmlns:a16="http://schemas.microsoft.com/office/drawing/2014/main" xmlns="" val="42061775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ข้อ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ประเด็นการพิจารณา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ปฏิบัติ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ไม่ปฏิบัติ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1312351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สถาบันมีการแต่งตั้งคณะกรรมการ และกำหนดอำนาจหน้าที่และความรับผิดชอบ 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ในการพัฒนาสมรรถนะวิชาชีพของบัณฑิต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010585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สถาบันมีแผนงาน โครงการ กิจกรรมเสริมหลักสูตรที่ส่งเสริม สนับสนุนการพัฒนาสมรรถนะวิชาชีพของบัณฑิต ครอบคลุมทั้งความสามารถในการประยุกต์ใช้ความรู้ ทักษะในสาขาวิชาชีพสู่การปฏิบัติจริง รวมทั้งประยุกต์สู่อาชีพ พัฒนาสังคมให้สามารถแข่งขันได้ในระดับสากล โดยการมีส่วนร่วมของสถานประกอบการหน่วยงาน ชุมชนที่เกี่ยวข้องอย่างเหมาะสมทุกภาคเรียน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4729852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3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สถาบันมีการดำเนินการตามแผนงาน โครงการ กิจกรรมเสริมหลักสูตรที่กำหนด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5365381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สถาบันมีการติดตาม ตรวจสอบและประเมินผลการดำเนินการ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357731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สถาบันมีการนำผลจากการติดตาม ตรวจสอบ และประเมินผลไปปรับปรุง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และพัฒนาการดำเนินการต่อไป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95881496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93688" y="8581349"/>
            <a:ext cx="12977552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thaiDi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27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ผลการประเมินตัวชี้วัดความสำเร็จที่ 24</a:t>
            </a:r>
            <a:endParaRPr lang="en-US" sz="27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27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	ระดับคุณภาพในการพัฒนาสมรรถนะหลักและสมรรถนะทั่วไปของบัณฑิต ค่าคะแนนที่</a:t>
            </a:r>
            <a:r>
              <a:rPr lang="th-TH" sz="27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ได้รับคือ .............อยู่</a:t>
            </a:r>
            <a:r>
              <a:rPr lang="th-TH" sz="27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ใน</a:t>
            </a:r>
            <a:r>
              <a:rPr lang="th-TH" sz="27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ระดับคุณภาพ ...........</a:t>
            </a:r>
            <a:endParaRPr lang="en-US" sz="27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8304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24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3600" y="2268638"/>
            <a:ext cx="12473496" cy="2557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สรุปข้อมูล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การจัดกิจกรรม/โครงการส่งเสริม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สนับสนุนระดับการพัฒนาสมรรถนะหลักและสมรรถนะทั่วไปของบัณฑิต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algn="ctr"/>
            <a:r>
              <a:rPr lang="th-TH" b="1" dirty="0">
                <a:ea typeface="Calibri" panose="020F0502020204030204" pitchFamily="34" charset="0"/>
                <a:cs typeface="TH SarabunPSK" panose="020B0500040200020003" pitchFamily="34" charset="-34"/>
              </a:rPr>
              <a:t>แยกเป็นประเด็นการพิจารณา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994807"/>
              </p:ext>
            </p:extLst>
          </p:nvPr>
        </p:nvGraphicFramePr>
        <p:xfrm>
          <a:off x="1034946" y="5084772"/>
          <a:ext cx="11732152" cy="368046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993460">
                  <a:extLst>
                    <a:ext uri="{9D8B030D-6E8A-4147-A177-3AD203B41FA5}">
                      <a16:colId xmlns:a16="http://schemas.microsoft.com/office/drawing/2014/main" xmlns="" val="421522929"/>
                    </a:ext>
                  </a:extLst>
                </a:gridCol>
                <a:gridCol w="7426322">
                  <a:extLst>
                    <a:ext uri="{9D8B030D-6E8A-4147-A177-3AD203B41FA5}">
                      <a16:colId xmlns:a16="http://schemas.microsoft.com/office/drawing/2014/main" xmlns="" val="1734698076"/>
                    </a:ext>
                  </a:extLst>
                </a:gridCol>
                <a:gridCol w="842442">
                  <a:extLst>
                    <a:ext uri="{9D8B030D-6E8A-4147-A177-3AD203B41FA5}">
                      <a16:colId xmlns:a16="http://schemas.microsoft.com/office/drawing/2014/main" xmlns="" val="2878558551"/>
                    </a:ext>
                  </a:extLst>
                </a:gridCol>
                <a:gridCol w="617482">
                  <a:extLst>
                    <a:ext uri="{9D8B030D-6E8A-4147-A177-3AD203B41FA5}">
                      <a16:colId xmlns:a16="http://schemas.microsoft.com/office/drawing/2014/main" xmlns="" val="2608927060"/>
                    </a:ext>
                  </a:extLst>
                </a:gridCol>
                <a:gridCol w="617482">
                  <a:extLst>
                    <a:ext uri="{9D8B030D-6E8A-4147-A177-3AD203B41FA5}">
                      <a16:colId xmlns:a16="http://schemas.microsoft.com/office/drawing/2014/main" xmlns="" val="4204731820"/>
                    </a:ext>
                  </a:extLst>
                </a:gridCol>
                <a:gridCol w="617482">
                  <a:extLst>
                    <a:ext uri="{9D8B030D-6E8A-4147-A177-3AD203B41FA5}">
                      <a16:colId xmlns:a16="http://schemas.microsoft.com/office/drawing/2014/main" xmlns="" val="666357859"/>
                    </a:ext>
                  </a:extLst>
                </a:gridCol>
                <a:gridCol w="617482">
                  <a:extLst>
                    <a:ext uri="{9D8B030D-6E8A-4147-A177-3AD203B41FA5}">
                      <a16:colId xmlns:a16="http://schemas.microsoft.com/office/drawing/2014/main" xmlns="" val="1562256649"/>
                    </a:ext>
                  </a:extLst>
                </a:gridCol>
              </a:tblGrid>
              <a:tr h="968315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คำสั่ง กิจกรรม โครงการเอกสารประกอบ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สอดคล้องกับประเด็นการพิจารณา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93154952"/>
                  </a:ext>
                </a:extLst>
              </a:tr>
              <a:tr h="4841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3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516930791"/>
                  </a:ext>
                </a:extLst>
              </a:tr>
              <a:tr h="46837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61414094"/>
                  </a:ext>
                </a:extLst>
              </a:tr>
              <a:tr h="4683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273301730"/>
                  </a:ext>
                </a:extLst>
              </a:tr>
              <a:tr h="4683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85295280"/>
                  </a:ext>
                </a:extLst>
              </a:tr>
              <a:tr h="4683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752922904"/>
                  </a:ext>
                </a:extLst>
              </a:tr>
            </a:tbl>
          </a:graphicData>
        </a:graphic>
      </p:graphicFrame>
      <p:sp>
        <p:nvSpPr>
          <p:cNvPr id="25" name="Rectangle 24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9882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24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14911" y="2627828"/>
            <a:ext cx="10955083" cy="192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แบบบันทึก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ระดับการปฏิบัติในการพัฒนาสมรรถนะหลักและสมรรถนะทั่วไปของบัณฑิต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algn="ctr"/>
            <a:r>
              <a:rPr lang="th-TH" b="1" dirty="0">
                <a:ea typeface="Calibri" panose="020F0502020204030204" pitchFamily="34" charset="0"/>
                <a:cs typeface="TH SarabunIT๙" panose="020B0500040200020003" pitchFamily="34" charset="-34"/>
              </a:rPr>
              <a:t>แยก</a:t>
            </a:r>
            <a:r>
              <a:rPr lang="th-TH" b="1" dirty="0">
                <a:ea typeface="Times New Roman" panose="02020603050405020304" pitchFamily="18" charset="0"/>
                <a:cs typeface="TH SarabunIT๙" panose="020B0500040200020003" pitchFamily="34" charset="-34"/>
              </a:rPr>
              <a:t>การพิจารณา</a:t>
            </a:r>
            <a:r>
              <a:rPr lang="th-TH" b="1" dirty="0">
                <a:ea typeface="Calibri" panose="020F0502020204030204" pitchFamily="34" charset="0"/>
                <a:cs typeface="TH SarabunIT๙" panose="020B0500040200020003" pitchFamily="34" charset="-34"/>
              </a:rPr>
              <a:t>ตามสาขาวิชา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673656"/>
              </p:ext>
            </p:extLst>
          </p:nvPr>
        </p:nvGraphicFramePr>
        <p:xfrm>
          <a:off x="673824" y="4747307"/>
          <a:ext cx="11953329" cy="429387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057960">
                  <a:extLst>
                    <a:ext uri="{9D8B030D-6E8A-4147-A177-3AD203B41FA5}">
                      <a16:colId xmlns:a16="http://schemas.microsoft.com/office/drawing/2014/main" xmlns="" val="2739392614"/>
                    </a:ext>
                  </a:extLst>
                </a:gridCol>
                <a:gridCol w="5228881">
                  <a:extLst>
                    <a:ext uri="{9D8B030D-6E8A-4147-A177-3AD203B41FA5}">
                      <a16:colId xmlns:a16="http://schemas.microsoft.com/office/drawing/2014/main" xmlns="" val="3627046562"/>
                    </a:ext>
                  </a:extLst>
                </a:gridCol>
                <a:gridCol w="2016464">
                  <a:extLst>
                    <a:ext uri="{9D8B030D-6E8A-4147-A177-3AD203B41FA5}">
                      <a16:colId xmlns:a16="http://schemas.microsoft.com/office/drawing/2014/main" xmlns="" val="3744782940"/>
                    </a:ext>
                  </a:extLst>
                </a:gridCol>
                <a:gridCol w="1747934">
                  <a:extLst>
                    <a:ext uri="{9D8B030D-6E8A-4147-A177-3AD203B41FA5}">
                      <a16:colId xmlns:a16="http://schemas.microsoft.com/office/drawing/2014/main" xmlns="" val="3049741471"/>
                    </a:ext>
                  </a:extLst>
                </a:gridCol>
                <a:gridCol w="1902090">
                  <a:extLst>
                    <a:ext uri="{9D8B030D-6E8A-4147-A177-3AD203B41FA5}">
                      <a16:colId xmlns:a16="http://schemas.microsoft.com/office/drawing/2014/main" xmlns="" val="971327658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marL="6985" marR="0" indent="-698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r>
                        <a:rPr lang="th-TH" sz="3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ชื่อโครงการ/ กิจกรรม</a:t>
                      </a:r>
                      <a:endParaRPr lang="en-US" sz="3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นักศึกษาทั้งหมด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(คน)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นักศึกษา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เข้าร่วม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(คน)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นักศึกษา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ไม่เข้าร่วม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(คน)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900454445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88923353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602688760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55019059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936352520"/>
                  </a:ext>
                </a:extLst>
              </a:tr>
            </a:tbl>
          </a:graphicData>
        </a:graphic>
      </p:graphicFrame>
      <p:sp>
        <p:nvSpPr>
          <p:cNvPr id="25" name="Rectangle 24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1359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25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8229" y="2276490"/>
            <a:ext cx="116174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ระดับการปฏิบัติในการพัฒนาสมรรถนะวิชาชีพของบัณฑิต</a:t>
            </a:r>
            <a:endParaRPr lang="en-US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8229" y="2717576"/>
            <a:ext cx="3552576" cy="72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th-TH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ผลสัมฤทธิ์ (</a:t>
            </a:r>
            <a:r>
              <a:rPr lang="en-US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Achievement</a:t>
            </a:r>
            <a:r>
              <a:rPr lang="th-TH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) </a:t>
            </a:r>
            <a:endParaRPr lang="en-US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52157"/>
              </p:ext>
            </p:extLst>
          </p:nvPr>
        </p:nvGraphicFramePr>
        <p:xfrm>
          <a:off x="553067" y="3364632"/>
          <a:ext cx="12060452" cy="538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6463">
                  <a:extLst>
                    <a:ext uri="{9D8B030D-6E8A-4147-A177-3AD203B41FA5}">
                      <a16:colId xmlns:a16="http://schemas.microsoft.com/office/drawing/2014/main" xmlns="" val="2910815708"/>
                    </a:ext>
                  </a:extLst>
                </a:gridCol>
                <a:gridCol w="9255758">
                  <a:extLst>
                    <a:ext uri="{9D8B030D-6E8A-4147-A177-3AD203B41FA5}">
                      <a16:colId xmlns:a16="http://schemas.microsoft.com/office/drawing/2014/main" xmlns="" val="2618314108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822935108"/>
                    </a:ext>
                  </a:extLst>
                </a:gridCol>
                <a:gridCol w="1224135">
                  <a:extLst>
                    <a:ext uri="{9D8B030D-6E8A-4147-A177-3AD203B41FA5}">
                      <a16:colId xmlns:a16="http://schemas.microsoft.com/office/drawing/2014/main" xmlns="" val="3810546640"/>
                    </a:ext>
                  </a:extLst>
                </a:gridCol>
              </a:tblGrid>
              <a:tr h="576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ข้อ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ประเด็นการพิจารณา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ปฏิบัติ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ไม่ปฏิบัติ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1315775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สถาบันมีการแต่งตั้งคณะกรรมการ และกำหนดอำนาจหน้าที่และความรับผิดชอบ ในการพัฒนาสมรรถนะวิชาชีพของบัณฑิต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416869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สถาบันมีแผนงาน โครงการ กิจกรรมเสริมหลักสูตรที่ส่งเสริม สนับสนุนการพัฒนาสมรรถนะวิชาชีพของบัณฑิต ครอบคลุมทั้งความสามารถในการประยุกต์ใช้ความรู้ ทักษะในสาขาวิชาชีพสู่การปฏิบัติจริง รวมทั้งประยุกต์สู่อาชีพ พัฒนาสังคมให้สามารถแข่งขันได้ในระดับสากล โดยการมีส่วนร่วมของสถานประกอบการหน่วยงาน ชุมชนที่เกี่ยวข้องอย่างเหมาะสมทุกภาคเรียน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060079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3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สถาบันมีการดำเนินการตามแผนงาน โครงการ กิจกรรมเสริมหลักสูตรที่กำหนด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7210485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สถาบันมีการติดตาม ตรวจสอบและประเมินผลการดำเนินการ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290666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สถาบันมีการนำผลจากการติดตาม ตรวจสอบ และประเมินผลไปปรับปรุง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381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และพัฒนาการดำเนินการต่อไป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571500" algn="l"/>
                          <a:tab pos="914400" algn="l"/>
                        </a:tabLst>
                      </a:pPr>
                      <a:r>
                        <a:rPr lang="en-US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08191497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10616" y="8735145"/>
            <a:ext cx="12644984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thaiDi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25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ผลการประเมินตัวชี้วัดความสำเร็จที่ 25</a:t>
            </a:r>
            <a:endParaRPr lang="en-US" sz="25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25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	ระดับคุณภาพในการพัฒนาสมรรถนะวิชาชีพของบัณฑิต ค่าคะแนน</a:t>
            </a:r>
            <a:r>
              <a:rPr lang="th-TH" sz="25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ที่ได้รับคือ .................  อยู่</a:t>
            </a:r>
            <a:r>
              <a:rPr lang="th-TH" sz="25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ใน</a:t>
            </a:r>
            <a:r>
              <a:rPr lang="th-TH" sz="25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ระดับคุณภาพ ..................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0684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25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71087" y="2397507"/>
            <a:ext cx="11617451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สรุปข้อมูล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การจัดกิจกรรม/โครงการส่งเสริม 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สนับสนุนระดับการพัฒนาสมรรถนะวิชาชีพของบัณฑิต แยกเป็นประเด็นการพิจารณา 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802171"/>
              </p:ext>
            </p:extLst>
          </p:nvPr>
        </p:nvGraphicFramePr>
        <p:xfrm>
          <a:off x="668878" y="4450981"/>
          <a:ext cx="11809309" cy="394335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999993">
                  <a:extLst>
                    <a:ext uri="{9D8B030D-6E8A-4147-A177-3AD203B41FA5}">
                      <a16:colId xmlns:a16="http://schemas.microsoft.com/office/drawing/2014/main" xmlns="" val="1411778375"/>
                    </a:ext>
                  </a:extLst>
                </a:gridCol>
                <a:gridCol w="7701606">
                  <a:extLst>
                    <a:ext uri="{9D8B030D-6E8A-4147-A177-3AD203B41FA5}">
                      <a16:colId xmlns:a16="http://schemas.microsoft.com/office/drawing/2014/main" xmlns="" val="4033123470"/>
                    </a:ext>
                  </a:extLst>
                </a:gridCol>
                <a:gridCol w="621542">
                  <a:extLst>
                    <a:ext uri="{9D8B030D-6E8A-4147-A177-3AD203B41FA5}">
                      <a16:colId xmlns:a16="http://schemas.microsoft.com/office/drawing/2014/main" xmlns="" val="3018306122"/>
                    </a:ext>
                  </a:extLst>
                </a:gridCol>
                <a:gridCol w="621542">
                  <a:extLst>
                    <a:ext uri="{9D8B030D-6E8A-4147-A177-3AD203B41FA5}">
                      <a16:colId xmlns:a16="http://schemas.microsoft.com/office/drawing/2014/main" xmlns="" val="4071456001"/>
                    </a:ext>
                  </a:extLst>
                </a:gridCol>
                <a:gridCol w="621542">
                  <a:extLst>
                    <a:ext uri="{9D8B030D-6E8A-4147-A177-3AD203B41FA5}">
                      <a16:colId xmlns:a16="http://schemas.microsoft.com/office/drawing/2014/main" xmlns="" val="597471592"/>
                    </a:ext>
                  </a:extLst>
                </a:gridCol>
                <a:gridCol w="621542">
                  <a:extLst>
                    <a:ext uri="{9D8B030D-6E8A-4147-A177-3AD203B41FA5}">
                      <a16:colId xmlns:a16="http://schemas.microsoft.com/office/drawing/2014/main" xmlns="" val="1565145889"/>
                    </a:ext>
                  </a:extLst>
                </a:gridCol>
                <a:gridCol w="621542">
                  <a:extLst>
                    <a:ext uri="{9D8B030D-6E8A-4147-A177-3AD203B41FA5}">
                      <a16:colId xmlns:a16="http://schemas.microsoft.com/office/drawing/2014/main" xmlns="" val="4277757607"/>
                    </a:ext>
                  </a:extLst>
                </a:gridCol>
              </a:tblGrid>
              <a:tr h="13081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คำสั่ง กิจกรรม โครงการเอกสารประกอบ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สอดคล้องกับประเด็นการพิจารณา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55651300"/>
                  </a:ext>
                </a:extLst>
              </a:tr>
              <a:tr h="133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3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41918252"/>
                  </a:ext>
                </a:extLst>
              </a:tr>
              <a:tr h="14033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34960941"/>
                  </a:ext>
                </a:extLst>
              </a:tr>
              <a:tr h="933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52851510"/>
                  </a:ext>
                </a:extLst>
              </a:tr>
              <a:tr h="1136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70501206"/>
                  </a:ext>
                </a:extLst>
              </a:tr>
              <a:tr h="1231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31211671"/>
                  </a:ext>
                </a:extLst>
              </a:tr>
              <a:tr h="1308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49648427"/>
                  </a:ext>
                </a:extLst>
              </a:tr>
              <a:tr h="1308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19172698"/>
                  </a:ext>
                </a:extLst>
              </a:tr>
              <a:tr h="1333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11475075"/>
                  </a:ext>
                </a:extLst>
              </a:tr>
            </a:tbl>
          </a:graphicData>
        </a:graphic>
      </p:graphicFrame>
      <p:sp>
        <p:nvSpPr>
          <p:cNvPr id="25" name="Rectangle 24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5176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26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807" y="2158617"/>
            <a:ext cx="11031529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ระดับความพึงพอใจต่อคุณภาพบัณฑิตด้านคุณลักษณะที่พึงประสงค์</a:t>
            </a:r>
            <a:endParaRPr lang="en-US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720" y="2679700"/>
            <a:ext cx="12241359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แบบบันทึก 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ระดับความพึงพอใจต่อคุณภาพบัณฑิตด้านคุณลักษณะที่พึงประสงค์แยก</a:t>
            </a:r>
            <a:r>
              <a:rPr lang="th-TH" b="1" dirty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การพิจารณา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143867"/>
              </p:ext>
            </p:extLst>
          </p:nvPr>
        </p:nvGraphicFramePr>
        <p:xfrm>
          <a:off x="452139" y="4439928"/>
          <a:ext cx="12097345" cy="4631642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635208">
                  <a:extLst>
                    <a:ext uri="{9D8B030D-6E8A-4147-A177-3AD203B41FA5}">
                      <a16:colId xmlns:a16="http://schemas.microsoft.com/office/drawing/2014/main" xmlns="" val="1360692868"/>
                    </a:ext>
                  </a:extLst>
                </a:gridCol>
                <a:gridCol w="1429094">
                  <a:extLst>
                    <a:ext uri="{9D8B030D-6E8A-4147-A177-3AD203B41FA5}">
                      <a16:colId xmlns:a16="http://schemas.microsoft.com/office/drawing/2014/main" xmlns="" val="3064095938"/>
                    </a:ext>
                  </a:extLst>
                </a:gridCol>
                <a:gridCol w="1026574">
                  <a:extLst>
                    <a:ext uri="{9D8B030D-6E8A-4147-A177-3AD203B41FA5}">
                      <a16:colId xmlns:a16="http://schemas.microsoft.com/office/drawing/2014/main" xmlns="" val="2353384869"/>
                    </a:ext>
                  </a:extLst>
                </a:gridCol>
                <a:gridCol w="1025124">
                  <a:extLst>
                    <a:ext uri="{9D8B030D-6E8A-4147-A177-3AD203B41FA5}">
                      <a16:colId xmlns:a16="http://schemas.microsoft.com/office/drawing/2014/main" xmlns="" val="2643859600"/>
                    </a:ext>
                  </a:extLst>
                </a:gridCol>
                <a:gridCol w="899157">
                  <a:extLst>
                    <a:ext uri="{9D8B030D-6E8A-4147-A177-3AD203B41FA5}">
                      <a16:colId xmlns:a16="http://schemas.microsoft.com/office/drawing/2014/main" xmlns="" val="1923177636"/>
                    </a:ext>
                  </a:extLst>
                </a:gridCol>
                <a:gridCol w="781876">
                  <a:extLst>
                    <a:ext uri="{9D8B030D-6E8A-4147-A177-3AD203B41FA5}">
                      <a16:colId xmlns:a16="http://schemas.microsoft.com/office/drawing/2014/main" xmlns="" val="4069180465"/>
                    </a:ext>
                  </a:extLst>
                </a:gridCol>
                <a:gridCol w="1025124">
                  <a:extLst>
                    <a:ext uri="{9D8B030D-6E8A-4147-A177-3AD203B41FA5}">
                      <a16:colId xmlns:a16="http://schemas.microsoft.com/office/drawing/2014/main" xmlns="" val="2363687627"/>
                    </a:ext>
                  </a:extLst>
                </a:gridCol>
                <a:gridCol w="820969">
                  <a:extLst>
                    <a:ext uri="{9D8B030D-6E8A-4147-A177-3AD203B41FA5}">
                      <a16:colId xmlns:a16="http://schemas.microsoft.com/office/drawing/2014/main" xmlns="" val="966759949"/>
                    </a:ext>
                  </a:extLst>
                </a:gridCol>
                <a:gridCol w="820969">
                  <a:extLst>
                    <a:ext uri="{9D8B030D-6E8A-4147-A177-3AD203B41FA5}">
                      <a16:colId xmlns:a16="http://schemas.microsoft.com/office/drawing/2014/main" xmlns="" val="2810951509"/>
                    </a:ext>
                  </a:extLst>
                </a:gridCol>
                <a:gridCol w="820969">
                  <a:extLst>
                    <a:ext uri="{9D8B030D-6E8A-4147-A177-3AD203B41FA5}">
                      <a16:colId xmlns:a16="http://schemas.microsoft.com/office/drawing/2014/main" xmlns="" val="1667122700"/>
                    </a:ext>
                  </a:extLst>
                </a:gridCol>
                <a:gridCol w="812281">
                  <a:extLst>
                    <a:ext uri="{9D8B030D-6E8A-4147-A177-3AD203B41FA5}">
                      <a16:colId xmlns:a16="http://schemas.microsoft.com/office/drawing/2014/main" xmlns="" val="2342147789"/>
                    </a:ext>
                  </a:extLst>
                </a:gridCol>
              </a:tblGrid>
              <a:tr h="621665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สาขาวิชา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rowSpan="2"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จำนวนแบบสอบถาม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รวมจำนวนแบบสอบถาม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ความพึงพอใจเฉลี่ย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 (</a:t>
                      </a: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0708693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ดีมาก </a:t>
                      </a:r>
                      <a:r>
                        <a:rPr lang="th-TH" sz="25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4.</a:t>
                      </a:r>
                      <a:r>
                        <a:rPr lang="en-US" sz="25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51 - </a:t>
                      </a:r>
                      <a:r>
                        <a:rPr lang="th-TH" sz="25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</a:t>
                      </a: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5.00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ดี 3.51 </a:t>
                      </a:r>
                      <a:r>
                        <a:rPr lang="en-US" sz="25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-</a:t>
                      </a:r>
                      <a:r>
                        <a:rPr lang="en-US" sz="2500" baseline="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</a:t>
                      </a:r>
                      <a:r>
                        <a:rPr lang="th-TH" sz="25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4.50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พอใช้ 2.51 </a:t>
                      </a:r>
                      <a:r>
                        <a:rPr lang="en-US" sz="25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-</a:t>
                      </a:r>
                      <a:r>
                        <a:rPr lang="en-US" sz="2500" baseline="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</a:t>
                      </a:r>
                      <a:r>
                        <a:rPr lang="th-TH" sz="25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3.50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ต้องปรับปรุง </a:t>
                      </a:r>
                      <a:r>
                        <a:rPr lang="th-TH" sz="25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1.5</a:t>
                      </a:r>
                      <a:r>
                        <a:rPr lang="en-US" sz="25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1 - </a:t>
                      </a:r>
                      <a:r>
                        <a:rPr lang="th-TH" sz="25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2.50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ต้องปรับปรุงเร่งด่วน</a:t>
                      </a:r>
                      <a:r>
                        <a:rPr lang="en-US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0</a:t>
                      </a: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.</a:t>
                      </a:r>
                      <a:r>
                        <a:rPr lang="en-US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00</a:t>
                      </a: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</a:t>
                      </a:r>
                      <a:r>
                        <a:rPr lang="en-US" sz="25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-</a:t>
                      </a:r>
                      <a:r>
                        <a:rPr lang="th-TH" sz="25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1.</a:t>
                      </a:r>
                      <a:r>
                        <a:rPr lang="en-US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50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64334143"/>
                  </a:ext>
                </a:extLst>
              </a:tr>
              <a:tr h="26701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สถานประกอบการ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หน่วยงาน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ชุมชน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59429331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05182475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30945480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รวม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5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72508052"/>
                  </a:ext>
                </a:extLst>
              </a:tr>
            </a:tbl>
          </a:graphicData>
        </a:graphic>
      </p:graphicFrame>
      <p:sp>
        <p:nvSpPr>
          <p:cNvPr id="26" name="Rectangle 25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8195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26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5414" y="2428875"/>
            <a:ext cx="11988442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th-TH" sz="4000" b="1" u="sng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สรุป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   ระดับความพึงพอใจต่อคุณภาพบัณฑิตด้านคุณลักษณะที่พึงประสงค์จากสถานประกอบการ  หน่วยงาน ชุมชนที่บัณฑิตไปปฏิบัติงานผลความพึงพอใจ</a:t>
            </a: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เฉลี่ย..........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ระดับผลการประเมิน....</a:t>
            </a:r>
            <a:r>
              <a:rPr lang="en-US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.......</a:t>
            </a:r>
            <a:endParaRPr lang="th-TH" sz="4000" dirty="0" smtClean="0"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ประเด็น</a:t>
            </a: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การพิจารณา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	ค่าคะแนนเฉลี่ยระดับความพึงพอใจจากแบบสอบถามแบบมาตราส่วนประมาณค่า (</a:t>
            </a:r>
            <a:r>
              <a:rPr lang="en-US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Rating Scale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) 5 ระดับ ในแต่ละสาขาวิชา และแต่ละสถานที่ที่จัดการเรียนการสอน</a:t>
            </a:r>
            <a:endParaRPr lang="en-US" sz="4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9641" y="7037040"/>
            <a:ext cx="1198844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thaiDi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ผลการประเมินตัวชี้วัดความสำเร็จที่ 26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indent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ระดับความพึงพอใจต่อคุณภาพบัณฑิตด้านคุณลักษณะที่พึงประสงค์ ค่าคะแนนที่</a:t>
            </a: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ได้รับคือ </a:t>
            </a:r>
            <a:r>
              <a:rPr lang="en-US" sz="4000" u="dotted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			</a:t>
            </a:r>
            <a:endParaRPr lang="en-US" sz="4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8434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26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0719" y="2279953"/>
            <a:ext cx="11809312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สรุปข้อมูล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การจัดกิจกรรม/โครงการส่งเสริม สนับสนุนระดับความพึ่งพอใจต่อคุณภาพบัณฑิตด้านคุณลักษณะที่พึ่งประสงค์ แยกเป็นประเด็นการพิจารณา (สาขาวิชา)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357377"/>
              </p:ext>
            </p:extLst>
          </p:nvPr>
        </p:nvGraphicFramePr>
        <p:xfrm>
          <a:off x="741760" y="4849939"/>
          <a:ext cx="11665296" cy="315468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870540">
                  <a:extLst>
                    <a:ext uri="{9D8B030D-6E8A-4147-A177-3AD203B41FA5}">
                      <a16:colId xmlns:a16="http://schemas.microsoft.com/office/drawing/2014/main" xmlns="" val="2848905830"/>
                    </a:ext>
                  </a:extLst>
                </a:gridCol>
                <a:gridCol w="5897062">
                  <a:extLst>
                    <a:ext uri="{9D8B030D-6E8A-4147-A177-3AD203B41FA5}">
                      <a16:colId xmlns:a16="http://schemas.microsoft.com/office/drawing/2014/main" xmlns="" val="2728718028"/>
                    </a:ext>
                  </a:extLst>
                </a:gridCol>
                <a:gridCol w="1948847">
                  <a:extLst>
                    <a:ext uri="{9D8B030D-6E8A-4147-A177-3AD203B41FA5}">
                      <a16:colId xmlns:a16="http://schemas.microsoft.com/office/drawing/2014/main" xmlns="" val="4223640379"/>
                    </a:ext>
                  </a:extLst>
                </a:gridCol>
                <a:gridCol w="1948847">
                  <a:extLst>
                    <a:ext uri="{9D8B030D-6E8A-4147-A177-3AD203B41FA5}">
                      <a16:colId xmlns:a16="http://schemas.microsoft.com/office/drawing/2014/main" xmlns="" val="1096390401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กิจกรรม/โครงการที่ส่งเสริม สนับสนุนในการพัฒนาหลักสูตร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การจัดกิจกรรม/โครงการ(</a:t>
                      </a: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" panose="05000000000000000000" pitchFamily="2" charset="2"/>
                        </a:rPr>
                        <a:t></a:t>
                      </a: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4031692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จัดเอง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เข้าร่วม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695157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843999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789458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4819653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28398930"/>
                  </a:ext>
                </a:extLst>
              </a:tr>
            </a:tbl>
          </a:graphicData>
        </a:graphic>
      </p:graphicFrame>
      <p:sp>
        <p:nvSpPr>
          <p:cNvPr id="25" name="Rectangle 24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921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27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903" y="2254660"/>
            <a:ext cx="1206045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ระดับความพึงพอใจต่อคุณภาพบัณฑิตด้านสมรรถนะหลักและสมรรถนะทั่วไป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4064" y="2802757"/>
            <a:ext cx="12473496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แบบบันทึก 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ระดับความพึงพอใจต่อคุณภาพบัณฑิตด้านสมรรถนะหลักและสมรรถนะทั่วไปแยกการพิจารณา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331873"/>
              </p:ext>
            </p:extLst>
          </p:nvPr>
        </p:nvGraphicFramePr>
        <p:xfrm>
          <a:off x="741758" y="4084712"/>
          <a:ext cx="11593290" cy="563044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2236316">
                  <a:extLst>
                    <a:ext uri="{9D8B030D-6E8A-4147-A177-3AD203B41FA5}">
                      <a16:colId xmlns:a16="http://schemas.microsoft.com/office/drawing/2014/main" xmlns="" val="2644888134"/>
                    </a:ext>
                  </a:extLst>
                </a:gridCol>
                <a:gridCol w="1515829">
                  <a:extLst>
                    <a:ext uri="{9D8B030D-6E8A-4147-A177-3AD203B41FA5}">
                      <a16:colId xmlns:a16="http://schemas.microsoft.com/office/drawing/2014/main" xmlns="" val="4202838188"/>
                    </a:ext>
                  </a:extLst>
                </a:gridCol>
                <a:gridCol w="947727">
                  <a:extLst>
                    <a:ext uri="{9D8B030D-6E8A-4147-A177-3AD203B41FA5}">
                      <a16:colId xmlns:a16="http://schemas.microsoft.com/office/drawing/2014/main" xmlns="" val="1116827724"/>
                    </a:ext>
                  </a:extLst>
                </a:gridCol>
                <a:gridCol w="946393">
                  <a:extLst>
                    <a:ext uri="{9D8B030D-6E8A-4147-A177-3AD203B41FA5}">
                      <a16:colId xmlns:a16="http://schemas.microsoft.com/office/drawing/2014/main" xmlns="" val="1689764841"/>
                    </a:ext>
                  </a:extLst>
                </a:gridCol>
                <a:gridCol w="830099">
                  <a:extLst>
                    <a:ext uri="{9D8B030D-6E8A-4147-A177-3AD203B41FA5}">
                      <a16:colId xmlns:a16="http://schemas.microsoft.com/office/drawing/2014/main" xmlns="" val="2464669362"/>
                    </a:ext>
                  </a:extLst>
                </a:gridCol>
                <a:gridCol w="757915">
                  <a:extLst>
                    <a:ext uri="{9D8B030D-6E8A-4147-A177-3AD203B41FA5}">
                      <a16:colId xmlns:a16="http://schemas.microsoft.com/office/drawing/2014/main" xmlns="" val="3499803317"/>
                    </a:ext>
                  </a:extLst>
                </a:gridCol>
                <a:gridCol w="947727">
                  <a:extLst>
                    <a:ext uri="{9D8B030D-6E8A-4147-A177-3AD203B41FA5}">
                      <a16:colId xmlns:a16="http://schemas.microsoft.com/office/drawing/2014/main" xmlns="" val="3890615403"/>
                    </a:ext>
                  </a:extLst>
                </a:gridCol>
                <a:gridCol w="757915">
                  <a:extLst>
                    <a:ext uri="{9D8B030D-6E8A-4147-A177-3AD203B41FA5}">
                      <a16:colId xmlns:a16="http://schemas.microsoft.com/office/drawing/2014/main" xmlns="" val="447852493"/>
                    </a:ext>
                  </a:extLst>
                </a:gridCol>
                <a:gridCol w="757915">
                  <a:extLst>
                    <a:ext uri="{9D8B030D-6E8A-4147-A177-3AD203B41FA5}">
                      <a16:colId xmlns:a16="http://schemas.microsoft.com/office/drawing/2014/main" xmlns="" val="2368524500"/>
                    </a:ext>
                  </a:extLst>
                </a:gridCol>
                <a:gridCol w="947727">
                  <a:extLst>
                    <a:ext uri="{9D8B030D-6E8A-4147-A177-3AD203B41FA5}">
                      <a16:colId xmlns:a16="http://schemas.microsoft.com/office/drawing/2014/main" xmlns="" val="4293084417"/>
                    </a:ext>
                  </a:extLst>
                </a:gridCol>
                <a:gridCol w="947727">
                  <a:extLst>
                    <a:ext uri="{9D8B030D-6E8A-4147-A177-3AD203B41FA5}">
                      <a16:colId xmlns:a16="http://schemas.microsoft.com/office/drawing/2014/main" xmlns="" val="800893092"/>
                    </a:ext>
                  </a:extLst>
                </a:gridCol>
              </a:tblGrid>
              <a:tr h="250825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สาขาวิชา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rowSpan="2"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จำนวนแบบสอบถาม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รวมจำนวนแบบสอบถาม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/>
                </a:tc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ความพึงพอใจเฉลี่ย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 (</a:t>
                      </a: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0590295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6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ดีมาก 4.51 </a:t>
                      </a:r>
                      <a:r>
                        <a:rPr lang="en-US" sz="26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-</a:t>
                      </a:r>
                      <a:r>
                        <a:rPr lang="en-US" sz="2600" baseline="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</a:t>
                      </a:r>
                      <a:r>
                        <a:rPr lang="th-TH" sz="26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5.00</a:t>
                      </a:r>
                      <a:endParaRPr lang="en-US" sz="26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6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ดี 3.51 </a:t>
                      </a:r>
                      <a:r>
                        <a:rPr lang="en-US" sz="26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-</a:t>
                      </a:r>
                      <a:r>
                        <a:rPr lang="en-US" sz="2600" baseline="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</a:t>
                      </a:r>
                      <a:r>
                        <a:rPr lang="th-TH" sz="26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4.50</a:t>
                      </a:r>
                      <a:endParaRPr lang="en-US" sz="26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6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พอใช้ 2.51 </a:t>
                      </a:r>
                      <a:r>
                        <a:rPr lang="en-US" sz="26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-</a:t>
                      </a:r>
                      <a:r>
                        <a:rPr lang="en-US" sz="2600" baseline="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</a:t>
                      </a:r>
                      <a:r>
                        <a:rPr lang="th-TH" sz="26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3.50</a:t>
                      </a:r>
                      <a:endParaRPr lang="en-US" sz="26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6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ต้องปรับปรุง </a:t>
                      </a:r>
                      <a:r>
                        <a:rPr lang="th-TH" sz="26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1.51</a:t>
                      </a:r>
                      <a:r>
                        <a:rPr lang="en-US" sz="2600" baseline="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- </a:t>
                      </a:r>
                      <a:r>
                        <a:rPr lang="th-TH" sz="26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2.50</a:t>
                      </a:r>
                      <a:endParaRPr lang="en-US" sz="26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6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ต้องปรับปรุงเร่งด่วน  </a:t>
                      </a:r>
                      <a:r>
                        <a:rPr lang="en-US" sz="26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0</a:t>
                      </a:r>
                      <a:r>
                        <a:rPr lang="th-TH" sz="26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.</a:t>
                      </a:r>
                      <a:r>
                        <a:rPr lang="en-US" sz="26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00 </a:t>
                      </a:r>
                      <a:r>
                        <a:rPr lang="en-US" sz="2600" baseline="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- </a:t>
                      </a:r>
                      <a:r>
                        <a:rPr lang="en-US" sz="26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</a:t>
                      </a:r>
                      <a:r>
                        <a:rPr lang="th-TH" sz="26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.</a:t>
                      </a:r>
                      <a:r>
                        <a:rPr lang="en-US" sz="26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50</a:t>
                      </a:r>
                      <a:endParaRPr lang="en-US" sz="26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92937580"/>
                  </a:ext>
                </a:extLst>
              </a:tr>
              <a:tr h="33266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6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สถานประกอบการ</a:t>
                      </a:r>
                      <a:endParaRPr lang="en-US" sz="26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หน่วยงาน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6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ชุมชน</a:t>
                      </a:r>
                      <a:endParaRPr lang="en-US" sz="26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35336708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34491115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3456940851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70335253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รวม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26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386625510"/>
                  </a:ext>
                </a:extLst>
              </a:tr>
            </a:tbl>
          </a:graphicData>
        </a:graphic>
      </p:graphicFrame>
      <p:sp>
        <p:nvSpPr>
          <p:cNvPr id="26" name="Rectangle 25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747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1"/>
          <p:cNvSpPr>
            <a:spLocks noGrp="1"/>
          </p:cNvSpPr>
          <p:nvPr>
            <p:ph type="body" idx="4294967295"/>
          </p:nvPr>
        </p:nvSpPr>
        <p:spPr bwMode="auto">
          <a:xfrm>
            <a:off x="576081" y="2383490"/>
            <a:ext cx="11125200" cy="692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/>
          <a:lstStyle/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endParaRPr lang="en-US" sz="30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r>
              <a:rPr lang="th-TH" altLang="en-US" sz="3000" dirty="0" smtClean="0">
                <a:latin typeface="Angsana News" panose="02020603050405020304" pitchFamily="18" charset="-34"/>
                <a:cs typeface="Angsana News" panose="02020603050405020304" pitchFamily="18" charset="-34"/>
                <a:sym typeface="Arial" panose="020B0604020202020204" pitchFamily="34" charset="0"/>
              </a:rPr>
              <a:t/>
            </a:r>
            <a:br>
              <a:rPr lang="th-TH" altLang="en-US" sz="3000" dirty="0" smtClean="0">
                <a:latin typeface="Angsana News" panose="02020603050405020304" pitchFamily="18" charset="-34"/>
                <a:cs typeface="Angsana News" panose="02020603050405020304" pitchFamily="18" charset="-34"/>
                <a:sym typeface="Arial" panose="020B0604020202020204" pitchFamily="34" charset="0"/>
              </a:rPr>
            </a:br>
            <a:endParaRPr lang="th-TH" altLang="en-US" sz="3000" dirty="0" smtClean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cxnSp>
        <p:nvCxnSpPr>
          <p:cNvPr id="3075" name="Straight Connector 23"/>
          <p:cNvCxnSpPr>
            <a:cxnSpLocks noChangeShapeType="1"/>
          </p:cNvCxnSpPr>
          <p:nvPr/>
        </p:nvCxnSpPr>
        <p:spPr bwMode="auto">
          <a:xfrm>
            <a:off x="-1588" y="5849938"/>
            <a:ext cx="13004801" cy="71437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076" name="รูปภาพ 18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4814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3078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3092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3093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3094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3079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80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3081" name="รูปภาพ 38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15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cxnSp>
        <p:nvCxnSpPr>
          <p:cNvPr id="3083" name="ตัวเชื่อมต่อตรง 46"/>
          <p:cNvCxnSpPr>
            <a:cxnSpLocks noChangeShapeType="1"/>
          </p:cNvCxnSpPr>
          <p:nvPr/>
        </p:nvCxnSpPr>
        <p:spPr bwMode="auto">
          <a:xfrm>
            <a:off x="2901950" y="823913"/>
            <a:ext cx="10102850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4" name="ตัวเชื่อมต่อตรง 47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กลุ่ม 54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6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7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3088" name="ตัวเชื่อมต่อตรง 59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grpSp>
        <p:nvGrpSpPr>
          <p:cNvPr id="28" name="กลุ่ม 17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29" name="รูปภาพ 14" descr="0100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รูปภาพ 15" descr="mini0110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รูปภาพ 16" descr="mini0135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Rectangle 2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sp>
        <p:nvSpPr>
          <p:cNvPr id="27" name="Rectangle 11"/>
          <p:cNvSpPr txBox="1">
            <a:spLocks/>
          </p:cNvSpPr>
          <p:nvPr/>
        </p:nvSpPr>
        <p:spPr bwMode="auto">
          <a:xfrm>
            <a:off x="363792" y="2788568"/>
            <a:ext cx="12403304" cy="486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vert="horz" lIns="50799" tIns="50799" rIns="50799" bIns="50799" rtlCol="0">
            <a:noAutofit/>
          </a:bodyPr>
          <a:lstStyle>
            <a:lvl1pPr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 charset="0"/>
              </a:defRPr>
            </a:lvl1pPr>
            <a:lvl2pPr marL="3429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 charset="0"/>
              </a:defRPr>
            </a:lvl2pPr>
            <a:lvl3pPr marL="6858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 charset="0"/>
              </a:defRPr>
            </a:lvl3pPr>
            <a:lvl4pPr marL="10287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 charset="0"/>
              </a:defRPr>
            </a:lvl4pPr>
            <a:lvl5pPr marL="13716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 charset="0"/>
              </a:defRPr>
            </a:lvl5pPr>
            <a:lvl6pPr marL="1828800" algn="l" defTabSz="584200" rtl="0" fontAlgn="base" hangingPunct="0">
              <a:spcBef>
                <a:spcPts val="420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 charset="0"/>
              </a:defRPr>
            </a:lvl6pPr>
            <a:lvl7pPr marL="2286000" algn="l" defTabSz="584200" rtl="0" fontAlgn="base" hangingPunct="0">
              <a:spcBef>
                <a:spcPts val="420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 charset="0"/>
              </a:defRPr>
            </a:lvl7pPr>
            <a:lvl8pPr marL="2743200" algn="l" defTabSz="584200" rtl="0" fontAlgn="base" hangingPunct="0">
              <a:spcBef>
                <a:spcPts val="420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 charset="0"/>
              </a:defRPr>
            </a:lvl8pPr>
            <a:lvl9pPr marL="3200400" algn="l" defTabSz="584200" rtl="0" fontAlgn="base" hangingPunct="0">
              <a:spcBef>
                <a:spcPts val="420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 charset="0"/>
              </a:defRPr>
            </a:lvl9pPr>
          </a:lstStyle>
          <a:p>
            <a:pPr marL="27904" defTabSz="914145">
              <a:spcBef>
                <a:spcPts val="492"/>
              </a:spcBef>
              <a:buClr>
                <a:srgbClr val="000000"/>
              </a:buClr>
            </a:pPr>
            <a:r>
              <a:rPr lang="th-TH" sz="4000" b="1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ระดับการปฏิบัติในการพัฒนาหลักสูตร</a:t>
            </a:r>
          </a:p>
          <a:p>
            <a:pPr marL="27904" defTabSz="914145">
              <a:spcBef>
                <a:spcPts val="492"/>
              </a:spcBef>
              <a:buClr>
                <a:srgbClr val="000000"/>
              </a:buClr>
            </a:pPr>
            <a:r>
              <a:rPr lang="th-TH" sz="4000" b="1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ความตระหนัก </a:t>
            </a:r>
            <a:r>
              <a:rPr lang="en-US" sz="4000" b="1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(Awareness)</a:t>
            </a:r>
          </a:p>
          <a:p>
            <a:pPr marL="27904" defTabSz="914145">
              <a:spcBef>
                <a:spcPts val="492"/>
              </a:spcBef>
              <a:buClr>
                <a:srgbClr val="000000"/>
              </a:buClr>
            </a:pPr>
            <a:r>
              <a:rPr lang="th-TH" sz="4000" b="1" dirty="0" smtClean="0">
                <a:solidFill>
                  <a:srgbClr val="002060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         สถานศึกษา..............................ให้ความสำคัญโดยส่งเสริมสนับสนุนสาขาวิชา.................... เกี่ยวกับเรื่องการพัฒนาหลักสูตรตามมาตรฐานคุณวุฒิอาชีวศึกษาระดับปริญญาตรีสายเทคโนโลยีหรือสายปฏิบัติการ </a:t>
            </a:r>
            <a:r>
              <a:rPr lang="th-TH" sz="4000" b="1" dirty="0" err="1" smtClean="0">
                <a:solidFill>
                  <a:srgbClr val="002060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พ.ศ</a:t>
            </a:r>
            <a:r>
              <a:rPr lang="en-US" sz="4000" b="1" dirty="0" smtClean="0">
                <a:solidFill>
                  <a:srgbClr val="002060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 2556 </a:t>
            </a:r>
            <a:r>
              <a:rPr lang="th-TH" sz="4000" b="1" dirty="0" smtClean="0">
                <a:solidFill>
                  <a:srgbClr val="002060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ตามกรอบคุณวุฒิการศึกษาวิชาชีพระดับปริญญาสาขาวิชา </a:t>
            </a:r>
            <a:r>
              <a:rPr lang="en-US" sz="4000" b="1" dirty="0" smtClean="0">
                <a:solidFill>
                  <a:srgbClr val="002060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(</a:t>
            </a:r>
            <a:r>
              <a:rPr lang="th-TH" sz="4000" b="1" dirty="0" smtClean="0">
                <a:solidFill>
                  <a:srgbClr val="002060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คอศ. </a:t>
            </a:r>
            <a:r>
              <a:rPr lang="en-US" sz="4000" b="1" dirty="0" smtClean="0">
                <a:solidFill>
                  <a:srgbClr val="002060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1)</a:t>
            </a:r>
            <a:r>
              <a:rPr lang="th-TH" sz="4000" b="1" dirty="0" smtClean="0">
                <a:solidFill>
                  <a:srgbClr val="002060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โดยกำหนดไว้ในวิสัยทัศน์ </a:t>
            </a:r>
            <a:r>
              <a:rPr lang="th-TH" sz="4000" b="1" dirty="0" err="1" smtClean="0">
                <a:solidFill>
                  <a:srgbClr val="002060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พันธ</a:t>
            </a:r>
            <a:r>
              <a:rPr lang="th-TH" sz="4000" b="1" dirty="0" smtClean="0">
                <a:solidFill>
                  <a:srgbClr val="002060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กิจ แผนงานโครงการกิจกรรม ของสถานศึกษา</a:t>
            </a:r>
          </a:p>
          <a:p>
            <a:pPr marL="27904" defTabSz="914145">
              <a:spcBef>
                <a:spcPts val="492"/>
              </a:spcBef>
              <a:buClr>
                <a:srgbClr val="000000"/>
              </a:buClr>
            </a:pPr>
            <a:endParaRPr lang="th-TH" sz="4000" b="1" dirty="0" smtClean="0">
              <a:latin typeface="Angsana News" panose="02020603050405020304" pitchFamily="18" charset="-34"/>
              <a:cs typeface="Angsana News" panose="02020603050405020304" pitchFamily="18" charset="-34"/>
            </a:endParaRPr>
          </a:p>
          <a:p>
            <a:pPr marL="27904" defTabSz="914145">
              <a:spcBef>
                <a:spcPts val="492"/>
              </a:spcBef>
              <a:buClr>
                <a:srgbClr val="000000"/>
              </a:buClr>
            </a:pPr>
            <a:endParaRPr lang="th-TH" sz="4000" b="1" dirty="0" smtClean="0">
              <a:latin typeface="Angsana News" panose="02020603050405020304" pitchFamily="18" charset="-34"/>
              <a:cs typeface="Angsana News" panose="02020603050405020304" pitchFamily="18" charset="-34"/>
            </a:endParaRPr>
          </a:p>
          <a:p>
            <a:pPr marL="27904" defTabSz="914145">
              <a:spcBef>
                <a:spcPts val="492"/>
              </a:spcBef>
              <a:buClr>
                <a:srgbClr val="000000"/>
              </a:buClr>
            </a:pPr>
            <a:endParaRPr lang="th-TH" sz="4000" b="1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1384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27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1720" y="2313480"/>
            <a:ext cx="125400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b="1" u="sng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สรุป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  ระดับความพึงพอใจต่อคุณภาพบัณฑิตคุณภาพบัณฑิตด้านสมรรถนะหลักและสมรรถนะทั่วไปจากสถานประกอบการ หน่วยงาน ชุมชนที่บัณฑิตไปปฏิบัติงานผลความพึงพอใจเฉลี่ย….........ระดับผลการประเมิน...........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ประเด็นการพิจารณา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	ค่าคะแนนเฉลี่ยระดับความพึงพอใจจากแบบสอบถามแบบมาตราส่วนประมาณค่า (</a:t>
            </a:r>
            <a:r>
              <a:rPr lang="en-US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Rating Scale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) 5 ระดับ ในแต่ละสาขาวิชา และแต่ละสถานที่ที่จัดการเรียนการสอน</a:t>
            </a:r>
            <a:endParaRPr lang="en-US" sz="4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720" y="6893024"/>
            <a:ext cx="1213245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thaiDi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ผลการประเมินตัวชี้วัดความสำเร็จที่ 27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ระดับความพึงพอใจต่อคุณภาพบัณฑิตด้านสมรรถนะหลักและสมรรถนะทั่วไป ค่าคะแนนที่</a:t>
            </a: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ได้รับคือ .................. อยู่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ใน</a:t>
            </a: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ระดับคุณภาพ .........................</a:t>
            </a:r>
            <a:endParaRPr lang="en-US" sz="40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6394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27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62630" y="2398815"/>
            <a:ext cx="12276474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สรุปข้อมูล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การจัดกิจกรรม/โครงการส่งเสริม สนับสนุนระดับความพึงพอใจต่อคุณภาพบัณฑิตด้านสมรรถนะหลักและสมรรถนะทั่วไป แยกเป็นประเด็นการพิจารณา (สาขาวิชา)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721175"/>
              </p:ext>
            </p:extLst>
          </p:nvPr>
        </p:nvGraphicFramePr>
        <p:xfrm>
          <a:off x="885775" y="4990147"/>
          <a:ext cx="11084219" cy="262890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777364">
                  <a:extLst>
                    <a:ext uri="{9D8B030D-6E8A-4147-A177-3AD203B41FA5}">
                      <a16:colId xmlns:a16="http://schemas.microsoft.com/office/drawing/2014/main" xmlns="" val="80099745"/>
                    </a:ext>
                  </a:extLst>
                </a:gridCol>
                <a:gridCol w="5603315">
                  <a:extLst>
                    <a:ext uri="{9D8B030D-6E8A-4147-A177-3AD203B41FA5}">
                      <a16:colId xmlns:a16="http://schemas.microsoft.com/office/drawing/2014/main" xmlns="" val="3749658612"/>
                    </a:ext>
                  </a:extLst>
                </a:gridCol>
                <a:gridCol w="1851770">
                  <a:extLst>
                    <a:ext uri="{9D8B030D-6E8A-4147-A177-3AD203B41FA5}">
                      <a16:colId xmlns:a16="http://schemas.microsoft.com/office/drawing/2014/main" xmlns="" val="361864991"/>
                    </a:ext>
                  </a:extLst>
                </a:gridCol>
                <a:gridCol w="1851770">
                  <a:extLst>
                    <a:ext uri="{9D8B030D-6E8A-4147-A177-3AD203B41FA5}">
                      <a16:colId xmlns:a16="http://schemas.microsoft.com/office/drawing/2014/main" xmlns="" val="142145155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กิจกรรม/โครงการที่ส่งเสริม สนับสนุนในการพัฒนาหลักสูตร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การจัดกิจกรรม/โครงการ(</a:t>
                      </a: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" panose="05000000000000000000" pitchFamily="2" charset="2"/>
                        </a:rPr>
                        <a:t></a:t>
                      </a: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198165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จัดเอง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เข้าร่วม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111052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883956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312217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31643410"/>
                  </a:ext>
                </a:extLst>
              </a:tr>
            </a:tbl>
          </a:graphicData>
        </a:graphic>
      </p:graphicFrame>
      <p:sp>
        <p:nvSpPr>
          <p:cNvPr id="25" name="Rectangle 24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7316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28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2140496"/>
            <a:ext cx="10836689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ระดับความพึงพอใจต่อคุณภาพบัณฑิตด้านสมรรถนะวิชาชีพ</a:t>
            </a:r>
            <a:endParaRPr lang="en-US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891" y="2790192"/>
            <a:ext cx="12709612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แบบบันทึก 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ระดับความพึงพอใจต่อคุณภาพบัณฑิตด้านสมรรถนะวิชาชีพแยก</a:t>
            </a:r>
            <a:r>
              <a:rPr lang="th-TH" b="1" dirty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การพิจารณา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393883"/>
              </p:ext>
            </p:extLst>
          </p:nvPr>
        </p:nvGraphicFramePr>
        <p:xfrm>
          <a:off x="525736" y="4296440"/>
          <a:ext cx="11989742" cy="5275768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312792">
                  <a:extLst>
                    <a:ext uri="{9D8B030D-6E8A-4147-A177-3AD203B41FA5}">
                      <a16:colId xmlns:a16="http://schemas.microsoft.com/office/drawing/2014/main" xmlns="" val="1335469276"/>
                    </a:ext>
                  </a:extLst>
                </a:gridCol>
                <a:gridCol w="1567666">
                  <a:extLst>
                    <a:ext uri="{9D8B030D-6E8A-4147-A177-3AD203B41FA5}">
                      <a16:colId xmlns:a16="http://schemas.microsoft.com/office/drawing/2014/main" xmlns="" val="1822561559"/>
                    </a:ext>
                  </a:extLst>
                </a:gridCol>
                <a:gridCol w="980136">
                  <a:extLst>
                    <a:ext uri="{9D8B030D-6E8A-4147-A177-3AD203B41FA5}">
                      <a16:colId xmlns:a16="http://schemas.microsoft.com/office/drawing/2014/main" xmlns="" val="673791712"/>
                    </a:ext>
                  </a:extLst>
                </a:gridCol>
                <a:gridCol w="978756">
                  <a:extLst>
                    <a:ext uri="{9D8B030D-6E8A-4147-A177-3AD203B41FA5}">
                      <a16:colId xmlns:a16="http://schemas.microsoft.com/office/drawing/2014/main" xmlns="" val="450488196"/>
                    </a:ext>
                  </a:extLst>
                </a:gridCol>
                <a:gridCol w="858485">
                  <a:extLst>
                    <a:ext uri="{9D8B030D-6E8A-4147-A177-3AD203B41FA5}">
                      <a16:colId xmlns:a16="http://schemas.microsoft.com/office/drawing/2014/main" xmlns="" val="2110744530"/>
                    </a:ext>
                  </a:extLst>
                </a:gridCol>
                <a:gridCol w="783833">
                  <a:extLst>
                    <a:ext uri="{9D8B030D-6E8A-4147-A177-3AD203B41FA5}">
                      <a16:colId xmlns:a16="http://schemas.microsoft.com/office/drawing/2014/main" xmlns="" val="2576896934"/>
                    </a:ext>
                  </a:extLst>
                </a:gridCol>
                <a:gridCol w="980136">
                  <a:extLst>
                    <a:ext uri="{9D8B030D-6E8A-4147-A177-3AD203B41FA5}">
                      <a16:colId xmlns:a16="http://schemas.microsoft.com/office/drawing/2014/main" xmlns="" val="4059847215"/>
                    </a:ext>
                  </a:extLst>
                </a:gridCol>
                <a:gridCol w="783833">
                  <a:extLst>
                    <a:ext uri="{9D8B030D-6E8A-4147-A177-3AD203B41FA5}">
                      <a16:colId xmlns:a16="http://schemas.microsoft.com/office/drawing/2014/main" xmlns="" val="686172746"/>
                    </a:ext>
                  </a:extLst>
                </a:gridCol>
                <a:gridCol w="783833">
                  <a:extLst>
                    <a:ext uri="{9D8B030D-6E8A-4147-A177-3AD203B41FA5}">
                      <a16:colId xmlns:a16="http://schemas.microsoft.com/office/drawing/2014/main" xmlns="" val="660106154"/>
                    </a:ext>
                  </a:extLst>
                </a:gridCol>
                <a:gridCol w="980136">
                  <a:extLst>
                    <a:ext uri="{9D8B030D-6E8A-4147-A177-3AD203B41FA5}">
                      <a16:colId xmlns:a16="http://schemas.microsoft.com/office/drawing/2014/main" xmlns="" val="888796544"/>
                    </a:ext>
                  </a:extLst>
                </a:gridCol>
                <a:gridCol w="980136">
                  <a:extLst>
                    <a:ext uri="{9D8B030D-6E8A-4147-A177-3AD203B41FA5}">
                      <a16:colId xmlns:a16="http://schemas.microsoft.com/office/drawing/2014/main" xmlns="" val="3912108564"/>
                    </a:ext>
                  </a:extLst>
                </a:gridCol>
              </a:tblGrid>
              <a:tr h="250825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สาขาวิชา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rowSpan="2"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จำนวนแบบสอบถาม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รวมจำนวนแบบสอบถาม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ความพึงพอใจเฉลี่ย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 (</a:t>
                      </a: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5185231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ดีมาก 4.51 </a:t>
                      </a:r>
                      <a:r>
                        <a:rPr lang="th-TH" sz="30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-</a:t>
                      </a:r>
                      <a:r>
                        <a:rPr lang="th-TH" sz="3000" baseline="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</a:t>
                      </a:r>
                      <a:r>
                        <a:rPr lang="th-TH" sz="30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5.00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ดี 3.51 </a:t>
                      </a:r>
                      <a:r>
                        <a:rPr lang="th-TH" sz="3000" baseline="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- </a:t>
                      </a:r>
                      <a:r>
                        <a:rPr lang="th-TH" sz="30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4.50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พอใช้ 2.51 </a:t>
                      </a:r>
                      <a:r>
                        <a:rPr lang="th-TH" sz="30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- </a:t>
                      </a: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3.50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ต้องปรับปรุง </a:t>
                      </a:r>
                      <a:r>
                        <a:rPr lang="th-TH" sz="30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1.51-2.50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ต้องปรับปรุงเร่งด่วน  </a:t>
                      </a: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0</a:t>
                      </a: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.</a:t>
                      </a: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00 </a:t>
                      </a:r>
                      <a:r>
                        <a:rPr lang="th-TH" sz="30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-</a:t>
                      </a:r>
                      <a:r>
                        <a:rPr lang="en-US" sz="3000" dirty="0" smtClean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</a:t>
                      </a: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.</a:t>
                      </a: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50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78972492"/>
                  </a:ext>
                </a:extLst>
              </a:tr>
              <a:tr h="2621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สถานประกอบการ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หน่วยงาน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ชุมชน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8652945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43715418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99766237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83943428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รวม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74746371"/>
                  </a:ext>
                </a:extLst>
              </a:tr>
            </a:tbl>
          </a:graphicData>
        </a:graphic>
      </p:graphicFrame>
      <p:sp>
        <p:nvSpPr>
          <p:cNvPr id="26" name="Rectangle 25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4637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28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6571" y="2526503"/>
            <a:ext cx="12348482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b="1" u="sng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สรุป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   ระดับความพึงพอใจต่อคุณภาพบัณฑิตด้านสมรรถนะวิชาชีพแยก</a:t>
            </a:r>
            <a:r>
              <a:rPr lang="th-TH" sz="4000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การพิจารณา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ตามสาขาวิชาจากสถานประกอบการ  หน่วยงาน ชุมชนที่บัณฑิตไปปฏิบัติงานผลความพึง</a:t>
            </a: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พอใจเฉลี่ย..........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ระดับผลการประเมิน................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ประเด็นการพิจารณา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	ค่าคะแนนเฉลี่ยระดับความพึงพอใจจากแบบสอบถามแบบมาตราส่วนประมาณค่า (</a:t>
            </a:r>
            <a:r>
              <a:rPr lang="en-US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Rating Scale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) 5 ระดับ ในแต่ละสาขาวิชา และแต่ละสถานที่ที่จัดการเรียนการสอน</a:t>
            </a:r>
            <a:endParaRPr lang="en-US" sz="4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3600" y="6963781"/>
            <a:ext cx="1188132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thaiDi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ผลการประเมินตัวชี้วัดความสำเร็จที่ 28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indent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         ระดับ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ความพึงพอใจต่อคุณภาพบัณฑิตด้านสมรรถนะวิชาชีพ ค่าคะแนนที่</a:t>
            </a: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ได้รับคือ .................... อยู่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ใน</a:t>
            </a: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ระดับคุณภาพ ...................</a:t>
            </a:r>
            <a:endParaRPr lang="en-US" sz="4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930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28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73824" y="2428875"/>
            <a:ext cx="11438321" cy="2557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สรุปข้อมูล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การจัดกิจกรรม/โครงการส่งเสริม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สนับสนุนระดับ</a:t>
            </a: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ความพึงพอใจต่อคุณภาพบัณฑิตด้านสมรรถนะวิชาชีพ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  <a:p>
            <a:pPr algn="ctr"/>
            <a:r>
              <a:rPr lang="th-TH" b="1" dirty="0">
                <a:ea typeface="Calibri" panose="020F0502020204030204" pitchFamily="34" charset="0"/>
                <a:cs typeface="TH SarabunPSK" panose="020B0500040200020003" pitchFamily="34" charset="-34"/>
              </a:rPr>
              <a:t>แยกเป็นประเด็นการพิจารณา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271150"/>
              </p:ext>
            </p:extLst>
          </p:nvPr>
        </p:nvGraphicFramePr>
        <p:xfrm>
          <a:off x="673824" y="4990147"/>
          <a:ext cx="12165281" cy="262890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950712">
                  <a:extLst>
                    <a:ext uri="{9D8B030D-6E8A-4147-A177-3AD203B41FA5}">
                      <a16:colId xmlns:a16="http://schemas.microsoft.com/office/drawing/2014/main" xmlns="" val="4035056447"/>
                    </a:ext>
                  </a:extLst>
                </a:gridCol>
                <a:gridCol w="6149815">
                  <a:extLst>
                    <a:ext uri="{9D8B030D-6E8A-4147-A177-3AD203B41FA5}">
                      <a16:colId xmlns:a16="http://schemas.microsoft.com/office/drawing/2014/main" xmlns="" val="486644070"/>
                    </a:ext>
                  </a:extLst>
                </a:gridCol>
                <a:gridCol w="2032377">
                  <a:extLst>
                    <a:ext uri="{9D8B030D-6E8A-4147-A177-3AD203B41FA5}">
                      <a16:colId xmlns:a16="http://schemas.microsoft.com/office/drawing/2014/main" xmlns="" val="1222836704"/>
                    </a:ext>
                  </a:extLst>
                </a:gridCol>
                <a:gridCol w="2032377">
                  <a:extLst>
                    <a:ext uri="{9D8B030D-6E8A-4147-A177-3AD203B41FA5}">
                      <a16:colId xmlns:a16="http://schemas.microsoft.com/office/drawing/2014/main" xmlns="" val="1892626728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กิจกรรม/โครงการที่ส่งเสริม สนับสนุนในการพัฒนาหลักสูตร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การจัดกิจกรรม/โครงการ(</a:t>
                      </a: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" panose="05000000000000000000" pitchFamily="2" charset="2"/>
                        </a:rPr>
                        <a:t></a:t>
                      </a: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6003426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จัดเอง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เข้าร่วม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340888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7136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035153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33915395"/>
                  </a:ext>
                </a:extLst>
              </a:tr>
            </a:tbl>
          </a:graphicData>
        </a:graphic>
      </p:graphicFrame>
      <p:sp>
        <p:nvSpPr>
          <p:cNvPr id="25" name="Rectangle 24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7480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29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7747" y="2301106"/>
            <a:ext cx="865180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ระดับคุณภาพในการพัฒนาการประกันคุณภาพภายใน</a:t>
            </a:r>
            <a:endParaRPr lang="en-US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489699" y="2896010"/>
            <a:ext cx="2209259" cy="72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ระดับการพัฒนา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322321"/>
              </p:ext>
            </p:extLst>
          </p:nvPr>
        </p:nvGraphicFramePr>
        <p:xfrm>
          <a:off x="544680" y="3724672"/>
          <a:ext cx="11737304" cy="529717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210032">
                  <a:extLst>
                    <a:ext uri="{9D8B030D-6E8A-4147-A177-3AD203B41FA5}">
                      <a16:colId xmlns:a16="http://schemas.microsoft.com/office/drawing/2014/main" xmlns="" val="2571389983"/>
                    </a:ext>
                  </a:extLst>
                </a:gridCol>
                <a:gridCol w="5203134">
                  <a:extLst>
                    <a:ext uri="{9D8B030D-6E8A-4147-A177-3AD203B41FA5}">
                      <a16:colId xmlns:a16="http://schemas.microsoft.com/office/drawing/2014/main" xmlns="" val="2535634990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407334749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1155954957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4273322048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2264420070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1214351054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954135173"/>
                    </a:ext>
                  </a:extLst>
                </a:gridCol>
              </a:tblGrid>
              <a:tr h="60983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ตัวชี้วัดความสำเร็จ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ปีการศึกษา 2558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ปีการศึกษา 2559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ผล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54036621"/>
                  </a:ext>
                </a:extLst>
              </a:tr>
              <a:tr h="10909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ค่าคะแนน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ค่าคะแนน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พัฒนา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ไม่พัฒนา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008925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ระดับการปฏิบัติในการพัฒนาคุณภาพการศึกษา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952709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ระดับการปฏิบิในการบริหารจัดการที่ดีตาม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ตามหลักธรรมมาภิบาลของสภาสถาบันและ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ผู้บริหารทุกระดับของสถาบัน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498246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3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ระดับการปฏิบัติในการบริหารจัดการด้าน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ทรัพย์สิน งบประมาณและรายได้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8183894"/>
                  </a:ext>
                </a:extLst>
              </a:tr>
            </a:tbl>
          </a:graphicData>
        </a:graphic>
      </p:graphicFrame>
      <p:sp>
        <p:nvSpPr>
          <p:cNvPr id="26" name="Rectangle 25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5033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29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037955"/>
              </p:ext>
            </p:extLst>
          </p:nvPr>
        </p:nvGraphicFramePr>
        <p:xfrm>
          <a:off x="669752" y="5657191"/>
          <a:ext cx="11737304" cy="315468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210032">
                  <a:extLst>
                    <a:ext uri="{9D8B030D-6E8A-4147-A177-3AD203B41FA5}">
                      <a16:colId xmlns:a16="http://schemas.microsoft.com/office/drawing/2014/main" xmlns="" val="1307118435"/>
                    </a:ext>
                  </a:extLst>
                </a:gridCol>
                <a:gridCol w="5203134">
                  <a:extLst>
                    <a:ext uri="{9D8B030D-6E8A-4147-A177-3AD203B41FA5}">
                      <a16:colId xmlns:a16="http://schemas.microsoft.com/office/drawing/2014/main" xmlns="" val="3164260407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3805348442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4087113133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764946710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19081738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1470832331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0916979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ระดับการปฏิบัติในการบริหารจัดการด้าน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เทคโนโลยีสารสนเทศและการสื่อสาร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672987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ระดับการปฏิบัติในการบริหารจัดการด้าน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บุคลากร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512293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6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ระดับการปฏิบัติในการบริหารจัดการด้าน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การศึกษา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12375404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399551"/>
              </p:ext>
            </p:extLst>
          </p:nvPr>
        </p:nvGraphicFramePr>
        <p:xfrm>
          <a:off x="669752" y="3514701"/>
          <a:ext cx="11737304" cy="214249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210032">
                  <a:extLst>
                    <a:ext uri="{9D8B030D-6E8A-4147-A177-3AD203B41FA5}">
                      <a16:colId xmlns:a16="http://schemas.microsoft.com/office/drawing/2014/main" xmlns="" val="2102238548"/>
                    </a:ext>
                  </a:extLst>
                </a:gridCol>
                <a:gridCol w="5203134">
                  <a:extLst>
                    <a:ext uri="{9D8B030D-6E8A-4147-A177-3AD203B41FA5}">
                      <a16:colId xmlns:a16="http://schemas.microsoft.com/office/drawing/2014/main" xmlns="" val="2057179946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3447616925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2739874333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2345453445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666831861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718140499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2927993701"/>
                    </a:ext>
                  </a:extLst>
                </a:gridCol>
              </a:tblGrid>
              <a:tr h="60983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ตัวชี้วัดความสำเร็จ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ปีการศึกษา 2558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ปีการศึกษา 2559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ผล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20807483"/>
                  </a:ext>
                </a:extLst>
              </a:tr>
              <a:tr h="10909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ค่าคะแนน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ค่าคะแนน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พัฒนา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ไม่พัฒนา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72663652"/>
                  </a:ext>
                </a:extLst>
              </a:tr>
            </a:tbl>
          </a:graphicData>
        </a:graphic>
      </p:graphicFrame>
      <p:sp>
        <p:nvSpPr>
          <p:cNvPr id="25" name="Rectangle 24"/>
          <p:cNvSpPr/>
          <p:nvPr/>
        </p:nvSpPr>
        <p:spPr>
          <a:xfrm>
            <a:off x="5251598" y="2747939"/>
            <a:ext cx="2906565" cy="6951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ระดับการ</a:t>
            </a:r>
            <a:r>
              <a:rPr lang="th-TH" b="1" dirty="0" smtClean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พัฒนา (ต่อ)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2089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29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277742" y="2068488"/>
            <a:ext cx="2906565" cy="6951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ระดับการ</a:t>
            </a:r>
            <a:r>
              <a:rPr lang="th-TH" b="1" dirty="0" smtClean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พัฒนา (ต่อ)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557675"/>
              </p:ext>
            </p:extLst>
          </p:nvPr>
        </p:nvGraphicFramePr>
        <p:xfrm>
          <a:off x="553871" y="2776278"/>
          <a:ext cx="11953331" cy="687451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648074">
                  <a:extLst>
                    <a:ext uri="{9D8B030D-6E8A-4147-A177-3AD203B41FA5}">
                      <a16:colId xmlns:a16="http://schemas.microsoft.com/office/drawing/2014/main" xmlns="" val="2327523130"/>
                    </a:ext>
                  </a:extLst>
                </a:gridCol>
                <a:gridCol w="6116606">
                  <a:extLst>
                    <a:ext uri="{9D8B030D-6E8A-4147-A177-3AD203B41FA5}">
                      <a16:colId xmlns:a16="http://schemas.microsoft.com/office/drawing/2014/main" xmlns="" val="3037706143"/>
                    </a:ext>
                  </a:extLst>
                </a:gridCol>
                <a:gridCol w="752361">
                  <a:extLst>
                    <a:ext uri="{9D8B030D-6E8A-4147-A177-3AD203B41FA5}">
                      <a16:colId xmlns:a16="http://schemas.microsoft.com/office/drawing/2014/main" xmlns="" val="3368065690"/>
                    </a:ext>
                  </a:extLst>
                </a:gridCol>
                <a:gridCol w="985842">
                  <a:extLst>
                    <a:ext uri="{9D8B030D-6E8A-4147-A177-3AD203B41FA5}">
                      <a16:colId xmlns:a16="http://schemas.microsoft.com/office/drawing/2014/main" xmlns="" val="812701294"/>
                    </a:ext>
                  </a:extLst>
                </a:gridCol>
                <a:gridCol w="862612">
                  <a:extLst>
                    <a:ext uri="{9D8B030D-6E8A-4147-A177-3AD203B41FA5}">
                      <a16:colId xmlns:a16="http://schemas.microsoft.com/office/drawing/2014/main" xmlns="" val="841381672"/>
                    </a:ext>
                  </a:extLst>
                </a:gridCol>
                <a:gridCol w="862612">
                  <a:extLst>
                    <a:ext uri="{9D8B030D-6E8A-4147-A177-3AD203B41FA5}">
                      <a16:colId xmlns:a16="http://schemas.microsoft.com/office/drawing/2014/main" xmlns="" val="3796178231"/>
                    </a:ext>
                  </a:extLst>
                </a:gridCol>
                <a:gridCol w="862612">
                  <a:extLst>
                    <a:ext uri="{9D8B030D-6E8A-4147-A177-3AD203B41FA5}">
                      <a16:colId xmlns:a16="http://schemas.microsoft.com/office/drawing/2014/main" xmlns="" val="3662798617"/>
                    </a:ext>
                  </a:extLst>
                </a:gridCol>
                <a:gridCol w="862612">
                  <a:extLst>
                    <a:ext uri="{9D8B030D-6E8A-4147-A177-3AD203B41FA5}">
                      <a16:colId xmlns:a16="http://schemas.microsoft.com/office/drawing/2014/main" xmlns="" val="2504723652"/>
                    </a:ext>
                  </a:extLst>
                </a:gridCol>
              </a:tblGrid>
              <a:tr h="657225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ตัวชี้วัดความสำเร็จ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ปีการศึกษา 2558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ปีการศึกษา 2559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ผล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91252542"/>
                  </a:ext>
                </a:extLst>
              </a:tr>
              <a:tr h="10909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ค่าคะแนน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ค่าคะแนน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พัฒนา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ไม่พัฒนา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13563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7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ระดับการปฏิบัติในการส่งเสริม สนับสนุน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การวิจัยเพื่อสร้างงานวิจัย นวัตกรรม สิ่งประดิษฐ์ และงานสร้างสรรค์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281338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8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ระดับการปฏิบัติในการถ่ายทอดวิทยาการ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และเทคโนโลยี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220037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9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ระดับการปฏิบัติในการให้บริการวิชากร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และวิชาชีพ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329073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10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ระดับการปฏิบัติในการดำเนินการด้านศาสนา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ศิลปะ วัฒนธรรมและสิ่งแวดล้อม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31294867"/>
                  </a:ext>
                </a:extLst>
              </a:tr>
            </a:tbl>
          </a:graphicData>
        </a:graphic>
      </p:graphicFrame>
      <p:sp>
        <p:nvSpPr>
          <p:cNvPr id="25" name="Rectangle 24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1987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29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277742" y="2350148"/>
            <a:ext cx="2906565" cy="6951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ระดับการ</a:t>
            </a:r>
            <a:r>
              <a:rPr lang="th-TH" b="1" dirty="0" smtClean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พัฒนา (ต่อ)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110222"/>
              </p:ext>
            </p:extLst>
          </p:nvPr>
        </p:nvGraphicFramePr>
        <p:xfrm>
          <a:off x="673824" y="5156780"/>
          <a:ext cx="11737303" cy="368046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210032">
                  <a:extLst>
                    <a:ext uri="{9D8B030D-6E8A-4147-A177-3AD203B41FA5}">
                      <a16:colId xmlns:a16="http://schemas.microsoft.com/office/drawing/2014/main" xmlns="" val="2194544788"/>
                    </a:ext>
                  </a:extLst>
                </a:gridCol>
                <a:gridCol w="5203135">
                  <a:extLst>
                    <a:ext uri="{9D8B030D-6E8A-4147-A177-3AD203B41FA5}">
                      <a16:colId xmlns:a16="http://schemas.microsoft.com/office/drawing/2014/main" xmlns="" val="996063637"/>
                    </a:ext>
                  </a:extLst>
                </a:gridCol>
                <a:gridCol w="968024">
                  <a:extLst>
                    <a:ext uri="{9D8B030D-6E8A-4147-A177-3AD203B41FA5}">
                      <a16:colId xmlns:a16="http://schemas.microsoft.com/office/drawing/2014/main" xmlns="" val="3649448142"/>
                    </a:ext>
                  </a:extLst>
                </a:gridCol>
                <a:gridCol w="968024">
                  <a:extLst>
                    <a:ext uri="{9D8B030D-6E8A-4147-A177-3AD203B41FA5}">
                      <a16:colId xmlns:a16="http://schemas.microsoft.com/office/drawing/2014/main" xmlns="" val="724086380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590899199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1408398020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1660908799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26935170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11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ระดับการปฏิบัติในการเสริมสร้างให้สถาบันเป็น</a:t>
                      </a:r>
                      <a:endParaRPr lang="en-US" sz="3000" b="0" dirty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สังคมฐานความรู้</a:t>
                      </a:r>
                      <a:endParaRPr lang="en-US" sz="3000" b="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156002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12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ระดับการปฏิบัติในการบริหารจัดการสถาบัน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ไปสู่สังคมแห่งการเรียนรู้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826022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13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ระดับการปฏิบัติในการติดตาม ตรวจสอบ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คุณภาพการศึกษา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66988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14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ระดับการปฏิบัติในการประเมินคุณภาพภายใน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81532548"/>
                  </a:ext>
                </a:extLst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9649463"/>
              </p:ext>
            </p:extLst>
          </p:nvPr>
        </p:nvGraphicFramePr>
        <p:xfrm>
          <a:off x="673824" y="3022342"/>
          <a:ext cx="11737304" cy="214249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210032">
                  <a:extLst>
                    <a:ext uri="{9D8B030D-6E8A-4147-A177-3AD203B41FA5}">
                      <a16:colId xmlns:a16="http://schemas.microsoft.com/office/drawing/2014/main" xmlns="" val="2102238548"/>
                    </a:ext>
                  </a:extLst>
                </a:gridCol>
                <a:gridCol w="5203134">
                  <a:extLst>
                    <a:ext uri="{9D8B030D-6E8A-4147-A177-3AD203B41FA5}">
                      <a16:colId xmlns:a16="http://schemas.microsoft.com/office/drawing/2014/main" xmlns="" val="2057179946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3447616925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2739874333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2345453445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666831861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718140499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2927993701"/>
                    </a:ext>
                  </a:extLst>
                </a:gridCol>
              </a:tblGrid>
              <a:tr h="60983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ตัวชี้วัดความสำเร็จ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ปีการศึกษา 2558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ปีการศึกษา 2559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ผล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20807483"/>
                  </a:ext>
                </a:extLst>
              </a:tr>
              <a:tr h="10909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ค่าคะแนน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ค่าคะแนน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พัฒนา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ไม่พัฒนา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72663652"/>
                  </a:ext>
                </a:extLst>
              </a:tr>
            </a:tbl>
          </a:graphicData>
        </a:graphic>
      </p:graphicFrame>
      <p:sp>
        <p:nvSpPr>
          <p:cNvPr id="26" name="Rectangle 25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0010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29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277742" y="2237394"/>
            <a:ext cx="2906565" cy="6951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ระดับการ</a:t>
            </a:r>
            <a:r>
              <a:rPr lang="th-TH" b="1" dirty="0" smtClean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พัฒนา (ต่อ)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905276"/>
              </p:ext>
            </p:extLst>
          </p:nvPr>
        </p:nvGraphicFramePr>
        <p:xfrm>
          <a:off x="673824" y="3022342"/>
          <a:ext cx="11737304" cy="214249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210032">
                  <a:extLst>
                    <a:ext uri="{9D8B030D-6E8A-4147-A177-3AD203B41FA5}">
                      <a16:colId xmlns:a16="http://schemas.microsoft.com/office/drawing/2014/main" xmlns="" val="2102238548"/>
                    </a:ext>
                  </a:extLst>
                </a:gridCol>
                <a:gridCol w="5203134">
                  <a:extLst>
                    <a:ext uri="{9D8B030D-6E8A-4147-A177-3AD203B41FA5}">
                      <a16:colId xmlns:a16="http://schemas.microsoft.com/office/drawing/2014/main" xmlns="" val="2057179946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3447616925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2739874333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2345453445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666831861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718140499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2927993701"/>
                    </a:ext>
                  </a:extLst>
                </a:gridCol>
              </a:tblGrid>
              <a:tr h="60983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ตัวชี้วัดความสำเร็จ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ปีการศึกษา 2558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ปีการศึกษา 2559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ผล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20807483"/>
                  </a:ext>
                </a:extLst>
              </a:tr>
              <a:tr h="10909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ค่าคะแนน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ค่าคะแนน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พัฒนา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ไม่พัฒนา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72663652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468096"/>
              </p:ext>
            </p:extLst>
          </p:nvPr>
        </p:nvGraphicFramePr>
        <p:xfrm>
          <a:off x="668961" y="5164832"/>
          <a:ext cx="11737304" cy="315468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210031">
                  <a:extLst>
                    <a:ext uri="{9D8B030D-6E8A-4147-A177-3AD203B41FA5}">
                      <a16:colId xmlns:a16="http://schemas.microsoft.com/office/drawing/2014/main" xmlns="" val="2761130240"/>
                    </a:ext>
                  </a:extLst>
                </a:gridCol>
                <a:gridCol w="5203135">
                  <a:extLst>
                    <a:ext uri="{9D8B030D-6E8A-4147-A177-3AD203B41FA5}">
                      <a16:colId xmlns:a16="http://schemas.microsoft.com/office/drawing/2014/main" xmlns="" val="3901554735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4163228387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343139261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2493602279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4072896684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004140105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209470216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15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ระดับการปฏิบัติในการพัฒนาหลักสูตร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460926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16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ระดับการปฏิบัติในการจัดการเรียนการสอน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068501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17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ระดับการปฏิบัติในการจัดการฝึกประสบการณ์ ทักษะวิชาชีพ หรือการฝึกอาชีพ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077174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18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ระดับการปฏิบัติในการส่งเสริม สนับสนุน     การจัดทำโครงการพัฒนาทักษะวิชาชีพ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57973983"/>
                  </a:ext>
                </a:extLst>
              </a:tr>
            </a:tbl>
          </a:graphicData>
        </a:graphic>
      </p:graphicFrame>
      <p:sp>
        <p:nvSpPr>
          <p:cNvPr id="26" name="Rectangle 25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5912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1"/>
          <p:cNvSpPr>
            <a:spLocks noGrp="1"/>
          </p:cNvSpPr>
          <p:nvPr>
            <p:ph type="body" idx="4294967295"/>
          </p:nvPr>
        </p:nvSpPr>
        <p:spPr bwMode="auto">
          <a:xfrm>
            <a:off x="576081" y="2383490"/>
            <a:ext cx="11125200" cy="692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/>
          <a:lstStyle/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endParaRPr lang="en-US" sz="30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r>
              <a:rPr lang="th-TH" altLang="en-US" sz="3000" dirty="0" smtClean="0">
                <a:latin typeface="Angsana News" panose="02020603050405020304" pitchFamily="18" charset="-34"/>
                <a:cs typeface="Angsana News" panose="02020603050405020304" pitchFamily="18" charset="-34"/>
                <a:sym typeface="Arial" panose="020B0604020202020204" pitchFamily="34" charset="0"/>
              </a:rPr>
              <a:t/>
            </a:r>
            <a:br>
              <a:rPr lang="th-TH" altLang="en-US" sz="3000" dirty="0" smtClean="0">
                <a:latin typeface="Angsana News" panose="02020603050405020304" pitchFamily="18" charset="-34"/>
                <a:cs typeface="Angsana News" panose="02020603050405020304" pitchFamily="18" charset="-34"/>
                <a:sym typeface="Arial" panose="020B0604020202020204" pitchFamily="34" charset="0"/>
              </a:rPr>
            </a:br>
            <a:endParaRPr lang="th-TH" altLang="en-US" sz="3000" dirty="0" smtClean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cxnSp>
        <p:nvCxnSpPr>
          <p:cNvPr id="3075" name="Straight Connector 23"/>
          <p:cNvCxnSpPr>
            <a:cxnSpLocks noChangeShapeType="1"/>
          </p:cNvCxnSpPr>
          <p:nvPr/>
        </p:nvCxnSpPr>
        <p:spPr bwMode="auto">
          <a:xfrm>
            <a:off x="-1588" y="5849938"/>
            <a:ext cx="13004801" cy="71437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076" name="รูปภาพ 18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4814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3078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3092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3093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3094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3079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80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3081" name="รูปภาพ 38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15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cxnSp>
        <p:nvCxnSpPr>
          <p:cNvPr id="3083" name="ตัวเชื่อมต่อตรง 46"/>
          <p:cNvCxnSpPr>
            <a:cxnSpLocks noChangeShapeType="1"/>
          </p:cNvCxnSpPr>
          <p:nvPr/>
        </p:nvCxnSpPr>
        <p:spPr bwMode="auto">
          <a:xfrm>
            <a:off x="2901950" y="823913"/>
            <a:ext cx="10102850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4" name="ตัวเชื่อมต่อตรง 47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กลุ่ม 54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6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7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3088" name="ตัวเชื่อมต่อตรง 59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grpSp>
        <p:nvGrpSpPr>
          <p:cNvPr id="28" name="กลุ่ม 17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29" name="รูปภาพ 14" descr="0100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รูปภาพ 15" descr="mini0110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รูปภาพ 16" descr="mini0135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Rectangle 2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sp>
        <p:nvSpPr>
          <p:cNvPr id="27" name="Rectangle 3"/>
          <p:cNvSpPr/>
          <p:nvPr/>
        </p:nvSpPr>
        <p:spPr>
          <a:xfrm>
            <a:off x="1043960" y="2860576"/>
            <a:ext cx="36320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904" defTabSz="914145">
              <a:spcBef>
                <a:spcPts val="492"/>
              </a:spcBef>
              <a:buClr>
                <a:srgbClr val="000000"/>
              </a:buClr>
            </a:pPr>
            <a:r>
              <a:rPr lang="th-TH" sz="4000" b="1" kern="0" dirty="0">
                <a:latin typeface="Angsana News" panose="02020603050405020304" pitchFamily="18" charset="-34"/>
                <a:cs typeface="Angsana News" panose="02020603050405020304" pitchFamily="18" charset="-34"/>
              </a:rPr>
              <a:t>ความพยายาม</a:t>
            </a:r>
            <a:r>
              <a:rPr lang="en-US" sz="4000" b="1" kern="0" dirty="0">
                <a:latin typeface="Angsana News" panose="02020603050405020304" pitchFamily="18" charset="-34"/>
                <a:cs typeface="Angsana News" panose="02020603050405020304" pitchFamily="18" charset="-34"/>
              </a:rPr>
              <a:t> (Attempt)</a:t>
            </a:r>
            <a:endParaRPr lang="th-TH" sz="4000" b="1" kern="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55801" y="3598308"/>
            <a:ext cx="11422639" cy="34163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th-TH"/>
            </a:defPPr>
            <a:lvl1pPr marL="39687" defTabSz="1300163" eaLnBrk="1">
              <a:spcBef>
                <a:spcPts val="700"/>
              </a:spcBef>
              <a:buClr>
                <a:srgbClr val="000000"/>
              </a:buClr>
              <a:defRPr b="1" kern="0">
                <a:latin typeface="Angsana News" panose="02020603050405020304" pitchFamily="18" charset="-34"/>
                <a:cs typeface="Angsana News" panose="02020603050405020304" pitchFamily="18" charset="-34"/>
              </a:defRPr>
            </a:lvl1pPr>
          </a:lstStyle>
          <a:p>
            <a:r>
              <a:rPr lang="th-TH" dirty="0">
                <a:solidFill>
                  <a:srgbClr val="002060"/>
                </a:solidFill>
              </a:rPr>
              <a:t>สถานศึกษา...........................ได้ดำเนินการตามโครงการ กิจกรรมตามแผนงาน โดยมีการจัดตั้งคณะกรรมการผู้รับผิดชอบ ในสาขาวิชา............... มีคำสั่ง ดำเนินการตามแผนงานโครงการ ในการพัฒนาหลักสูตรโดยเน้นการมีส่วนรวมในทุกภาคส่วน มีการสำรวจข้อมูลความต้องการในการพัฒนาหลักสูตรสอดคล้องกับความต้องการของตลาดแรงงาน มีการพัฒนาหลักสูตรร่วมกับสถานประกอบการ ติดตามและประเมินหลักสูตร มีการนำผลการประเมินไปปรับปรุงและพัฒนาต่อไป</a:t>
            </a:r>
          </a:p>
        </p:txBody>
      </p:sp>
    </p:spTree>
    <p:extLst>
      <p:ext uri="{BB962C8B-B14F-4D97-AF65-F5344CB8AC3E}">
        <p14:creationId xmlns:p14="http://schemas.microsoft.com/office/powerpoint/2010/main" val="141384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29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277742" y="2453418"/>
            <a:ext cx="2906565" cy="6951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ระดับการ</a:t>
            </a:r>
            <a:r>
              <a:rPr lang="th-TH" b="1" dirty="0" smtClean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พัฒนา (ต่อ)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991675"/>
              </p:ext>
            </p:extLst>
          </p:nvPr>
        </p:nvGraphicFramePr>
        <p:xfrm>
          <a:off x="673824" y="3324046"/>
          <a:ext cx="11737304" cy="214249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210032">
                  <a:extLst>
                    <a:ext uri="{9D8B030D-6E8A-4147-A177-3AD203B41FA5}">
                      <a16:colId xmlns:a16="http://schemas.microsoft.com/office/drawing/2014/main" xmlns="" val="2102238548"/>
                    </a:ext>
                  </a:extLst>
                </a:gridCol>
                <a:gridCol w="5203134">
                  <a:extLst>
                    <a:ext uri="{9D8B030D-6E8A-4147-A177-3AD203B41FA5}">
                      <a16:colId xmlns:a16="http://schemas.microsoft.com/office/drawing/2014/main" xmlns="" val="2057179946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3447616925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2739874333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2345453445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666831861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718140499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2927993701"/>
                    </a:ext>
                  </a:extLst>
                </a:gridCol>
              </a:tblGrid>
              <a:tr h="60983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ตัวชี้วัดความสำเร็จ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ปีการศึกษา 2558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ปีการศึกษา 2559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ผล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20807483"/>
                  </a:ext>
                </a:extLst>
              </a:tr>
              <a:tr h="10909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ค่าคะแนน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ค่าคะแนน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พัฒนา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ไม่พัฒนา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72663652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742193"/>
              </p:ext>
            </p:extLst>
          </p:nvPr>
        </p:nvGraphicFramePr>
        <p:xfrm>
          <a:off x="669923" y="5466536"/>
          <a:ext cx="11737304" cy="315468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210031">
                  <a:extLst>
                    <a:ext uri="{9D8B030D-6E8A-4147-A177-3AD203B41FA5}">
                      <a16:colId xmlns:a16="http://schemas.microsoft.com/office/drawing/2014/main" xmlns="" val="523683238"/>
                    </a:ext>
                  </a:extLst>
                </a:gridCol>
                <a:gridCol w="5203135">
                  <a:extLst>
                    <a:ext uri="{9D8B030D-6E8A-4147-A177-3AD203B41FA5}">
                      <a16:colId xmlns:a16="http://schemas.microsoft.com/office/drawing/2014/main" xmlns="" val="897191651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181090636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194703237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498600602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021552275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1269340733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084141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19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ร้อยละของผลงานโครงการพัฒนาทักษะวิชาชีพที่เกิดผลสำเร็จตามวัตถุประสงค์และเผยแพร่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752762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20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ร้อยละของนักศึกษาที่ผ่านเกณฑ์การประเมินมาตรฐานวิชาชีพ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616926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21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ร้อยละของอาจารย์ประจำที่ได้รับการพัฒนาและนำมาใช้ประโยชน์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50419341"/>
                  </a:ext>
                </a:extLst>
              </a:tr>
            </a:tbl>
          </a:graphicData>
        </a:graphic>
      </p:graphicFrame>
      <p:sp>
        <p:nvSpPr>
          <p:cNvPr id="26" name="Rectangle 25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5473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29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277742" y="2453418"/>
            <a:ext cx="2906565" cy="6951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ระดับการ</a:t>
            </a:r>
            <a:r>
              <a:rPr lang="th-TH" b="1" dirty="0" smtClean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พัฒนา (ต่อ)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644475"/>
              </p:ext>
            </p:extLst>
          </p:nvPr>
        </p:nvGraphicFramePr>
        <p:xfrm>
          <a:off x="673824" y="3324046"/>
          <a:ext cx="11737304" cy="214249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210032">
                  <a:extLst>
                    <a:ext uri="{9D8B030D-6E8A-4147-A177-3AD203B41FA5}">
                      <a16:colId xmlns:a16="http://schemas.microsoft.com/office/drawing/2014/main" xmlns="" val="2102238548"/>
                    </a:ext>
                  </a:extLst>
                </a:gridCol>
                <a:gridCol w="5203134">
                  <a:extLst>
                    <a:ext uri="{9D8B030D-6E8A-4147-A177-3AD203B41FA5}">
                      <a16:colId xmlns:a16="http://schemas.microsoft.com/office/drawing/2014/main" xmlns="" val="2057179946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3447616925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2739874333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2345453445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666831861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718140499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2927993701"/>
                    </a:ext>
                  </a:extLst>
                </a:gridCol>
              </a:tblGrid>
              <a:tr h="60983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ตัวชี้วัดความสำเร็จ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ปีการศึกษา 2558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ปีการศึกษา 2559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ผล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20807483"/>
                  </a:ext>
                </a:extLst>
              </a:tr>
              <a:tr h="10909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ค่าคะแนน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ค่าคะแนน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พัฒนา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ไม่พัฒนา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72663652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142458"/>
              </p:ext>
            </p:extLst>
          </p:nvPr>
        </p:nvGraphicFramePr>
        <p:xfrm>
          <a:off x="670118" y="5466536"/>
          <a:ext cx="11737304" cy="420624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210031">
                  <a:extLst>
                    <a:ext uri="{9D8B030D-6E8A-4147-A177-3AD203B41FA5}">
                      <a16:colId xmlns:a16="http://schemas.microsoft.com/office/drawing/2014/main" xmlns="" val="2280254790"/>
                    </a:ext>
                  </a:extLst>
                </a:gridCol>
                <a:gridCol w="5203135">
                  <a:extLst>
                    <a:ext uri="{9D8B030D-6E8A-4147-A177-3AD203B41FA5}">
                      <a16:colId xmlns:a16="http://schemas.microsoft.com/office/drawing/2014/main" xmlns="" val="695712506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66038937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1168945537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1566780381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402283613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2899146945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37224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22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ร้อยละของผลงานการวิจัย และงานสร้างสรรค์ที่ได้นำไปใช้ประโยชน์และเผยแพร่</a:t>
                      </a:r>
                      <a:endParaRPr lang="en-US" sz="3000" b="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970667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23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ระดับการปฏิบัติในการพัฒนาคุณลักษณะที่พึงประสงค์ของบัณฑิต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02795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24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ระดับการปฏิบัติในการพัฒนาสรรถนะหลักและสมรรถนะทั่วไปของบัณฑิต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741387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25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ระดับการปฏิบัติในการพัฒนาสมรรถนะวิชาชีพของบัณฑิต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60954084"/>
                  </a:ext>
                </a:extLst>
              </a:tr>
            </a:tbl>
          </a:graphicData>
        </a:graphic>
      </p:graphicFrame>
      <p:sp>
        <p:nvSpPr>
          <p:cNvPr id="26" name="Rectangle 25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5629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29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277742" y="2453418"/>
            <a:ext cx="2906565" cy="6951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ระดับการ</a:t>
            </a:r>
            <a:r>
              <a:rPr lang="th-TH" b="1" dirty="0" smtClean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พัฒนา (ต่อ)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597556"/>
              </p:ext>
            </p:extLst>
          </p:nvPr>
        </p:nvGraphicFramePr>
        <p:xfrm>
          <a:off x="673824" y="3324046"/>
          <a:ext cx="11737304" cy="214249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210032">
                  <a:extLst>
                    <a:ext uri="{9D8B030D-6E8A-4147-A177-3AD203B41FA5}">
                      <a16:colId xmlns:a16="http://schemas.microsoft.com/office/drawing/2014/main" xmlns="" val="2102238548"/>
                    </a:ext>
                  </a:extLst>
                </a:gridCol>
                <a:gridCol w="5203134">
                  <a:extLst>
                    <a:ext uri="{9D8B030D-6E8A-4147-A177-3AD203B41FA5}">
                      <a16:colId xmlns:a16="http://schemas.microsoft.com/office/drawing/2014/main" xmlns="" val="2057179946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3447616925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2739874333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2345453445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666831861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718140499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2927993701"/>
                    </a:ext>
                  </a:extLst>
                </a:gridCol>
              </a:tblGrid>
              <a:tr h="60983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ตัวชี้วัดความสำเร็จ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ปีการศึกษา 2558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ปีการศึกษา 2559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ผล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20807483"/>
                  </a:ext>
                </a:extLst>
              </a:tr>
              <a:tr h="10909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ค่าคะแนน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ค่าคะแนน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พัฒนา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ไม่พัฒนา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vert="vert2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72663652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080299"/>
              </p:ext>
            </p:extLst>
          </p:nvPr>
        </p:nvGraphicFramePr>
        <p:xfrm>
          <a:off x="673824" y="5466536"/>
          <a:ext cx="11737304" cy="315468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210031">
                  <a:extLst>
                    <a:ext uri="{9D8B030D-6E8A-4147-A177-3AD203B41FA5}">
                      <a16:colId xmlns:a16="http://schemas.microsoft.com/office/drawing/2014/main" xmlns="" val="1918489472"/>
                    </a:ext>
                  </a:extLst>
                </a:gridCol>
                <a:gridCol w="5203135">
                  <a:extLst>
                    <a:ext uri="{9D8B030D-6E8A-4147-A177-3AD203B41FA5}">
                      <a16:colId xmlns:a16="http://schemas.microsoft.com/office/drawing/2014/main" xmlns="" val="820671416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1462842467"/>
                    </a:ext>
                  </a:extLst>
                </a:gridCol>
                <a:gridCol w="968025">
                  <a:extLst>
                    <a:ext uri="{9D8B030D-6E8A-4147-A177-3AD203B41FA5}">
                      <a16:colId xmlns:a16="http://schemas.microsoft.com/office/drawing/2014/main" xmlns="" val="1268550836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1983486611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3361255646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4192660078"/>
                    </a:ext>
                  </a:extLst>
                </a:gridCol>
                <a:gridCol w="847022">
                  <a:extLst>
                    <a:ext uri="{9D8B030D-6E8A-4147-A177-3AD203B41FA5}">
                      <a16:colId xmlns:a16="http://schemas.microsoft.com/office/drawing/2014/main" xmlns="" val="15147417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26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ระดับความพึงพอใจต่อคุณภาพบัณฑิตด้านคุณลักษณะที่พึงประสงค์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695204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27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ระดับความพึงพอใจต่อคุณภาพบัณฑิตด้านสมรรถนะหลักและสมรรถนะทั่วไป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89785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28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ระดับความพึงพอใจต่อคุณภาพบันฑิตด้านสมรรถณะวิชาชีพ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b="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218546"/>
                  </a:ext>
                </a:extLst>
              </a:tr>
            </a:tbl>
          </a:graphicData>
        </a:graphic>
      </p:graphicFrame>
      <p:sp>
        <p:nvSpPr>
          <p:cNvPr id="26" name="Rectangle 25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1889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29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673824" y="2883518"/>
            <a:ext cx="115108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584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  <a:sym typeface="Helvetica Light" charset="0"/>
              </a:rPr>
              <a:t>แผนกวิชามีตัวชี้วัดความสำเร็จที่มีการพัฒนาจำนวน................</a:t>
            </a:r>
          </a:p>
          <a:p>
            <a:pPr marL="0" marR="0" lvl="0" indent="0" algn="l" defTabSz="584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  <a:sym typeface="Helvetica Light" charset="0"/>
              </a:rPr>
              <a:t>ตัวชี้วัดคิดเป็นร้อยละ............................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ngsana News" panose="02020603050405020304" pitchFamily="18" charset="-34"/>
              <a:cs typeface="Angsana News" panose="02020603050405020304" pitchFamily="18" charset="-34"/>
              <a:sym typeface="Helvetica Light" charset="0"/>
            </a:endParaRPr>
          </a:p>
          <a:p>
            <a:pPr marL="0" marR="0" lvl="0" indent="0" algn="l" defTabSz="584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ngsana News" panose="02020603050405020304" pitchFamily="18" charset="-34"/>
              <a:cs typeface="Angsana News" panose="02020603050405020304" pitchFamily="18" charset="-34"/>
              <a:sym typeface="Helvetica Light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749716" y="4948808"/>
            <a:ext cx="10836314" cy="2251473"/>
            <a:chOff x="562630" y="2684284"/>
            <a:chExt cx="10836314" cy="2251473"/>
          </a:xfrm>
        </p:grpSpPr>
        <p:sp>
          <p:nvSpPr>
            <p:cNvPr id="9" name="สี่เหลี่ยมผืนผ้า 5"/>
            <p:cNvSpPr>
              <a:spLocks noChangeArrowheads="1"/>
            </p:cNvSpPr>
            <p:nvPr/>
          </p:nvSpPr>
          <p:spPr bwMode="auto">
            <a:xfrm>
              <a:off x="1186270" y="4156294"/>
              <a:ext cx="10212674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584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h-TH" altLang="en-US" sz="4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ngsana News" panose="02020603050405020304" pitchFamily="18" charset="-34"/>
                  <a:cs typeface="Angsana News" panose="02020603050405020304" pitchFamily="18" charset="-34"/>
                  <a:sym typeface="Helvetica Light" charset="0"/>
                </a:rPr>
                <a:t>จำนวนตัวชี้วัดความสำเร็จที่มีการพัฒนา</a:t>
              </a:r>
              <a:endPara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cs typeface="Angsana News" panose="02020603050405020304" pitchFamily="18" charset="-34"/>
                <a:sym typeface="Helvetica Light" charset="0"/>
              </a:endParaRPr>
            </a:p>
            <a:p>
              <a:pPr marL="0" marR="0" lvl="0" indent="0" algn="ctr" defTabSz="584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4000" dirty="0" smtClean="0">
                  <a:latin typeface="Angsana News" panose="02020603050405020304" pitchFamily="18" charset="-34"/>
                  <a:cs typeface="Angsana News" panose="02020603050405020304" pitchFamily="18" charset="-34"/>
                </a:rPr>
                <a:t>28</a:t>
              </a:r>
              <a:endPara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cs typeface="Angsana News" panose="02020603050405020304" pitchFamily="18" charset="-34"/>
                <a:sym typeface="Helvetica Light" charset="0"/>
              </a:endParaRPr>
            </a:p>
            <a:p>
              <a:pPr marL="0" marR="0" lvl="0" indent="0" algn="l" defTabSz="584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cs typeface="Angsana News" panose="02020603050405020304" pitchFamily="18" charset="-34"/>
                <a:sym typeface="Helvetica Light" charset="0"/>
              </a:endParaRPr>
            </a:p>
          </p:txBody>
        </p:sp>
        <p:sp>
          <p:nvSpPr>
            <p:cNvPr id="10" name="สี่เหลี่ยมผืนผ้า 7"/>
            <p:cNvSpPr>
              <a:spLocks noChangeArrowheads="1"/>
            </p:cNvSpPr>
            <p:nvPr/>
          </p:nvSpPr>
          <p:spPr bwMode="auto">
            <a:xfrm>
              <a:off x="8691682" y="4168142"/>
              <a:ext cx="2435039" cy="767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584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h-TH" altLang="en-US" sz="4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ngsana News" panose="02020603050405020304" pitchFamily="18" charset="-34"/>
                  <a:cs typeface="Angsana News" panose="02020603050405020304" pitchFamily="18" charset="-34"/>
                  <a:sym typeface="Helvetica Light" charset="0"/>
                </a:rPr>
                <a:t>x </a:t>
              </a:r>
              <a:r>
                <a:rPr kumimoji="0" lang="en-US" altLang="en-US" sz="4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ngsana News" panose="02020603050405020304" pitchFamily="18" charset="-34"/>
                  <a:cs typeface="Angsana News" panose="02020603050405020304" pitchFamily="18" charset="-34"/>
                  <a:sym typeface="Helvetica Light" charset="0"/>
                </a:rPr>
                <a:t>100</a:t>
              </a:r>
            </a:p>
            <a:p>
              <a:pPr marL="0" marR="0" lvl="0" indent="0" algn="l" defTabSz="584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cs typeface="Angsana News" panose="02020603050405020304" pitchFamily="18" charset="-34"/>
                <a:sym typeface="Helvetica Light" charset="0"/>
              </a:endParaRPr>
            </a:p>
          </p:txBody>
        </p:sp>
        <p:cxnSp>
          <p:nvCxnSpPr>
            <p:cNvPr id="33" name="ตัวเชื่อมต่อตรง 6"/>
            <p:cNvCxnSpPr/>
            <p:nvPr/>
          </p:nvCxnSpPr>
          <p:spPr>
            <a:xfrm>
              <a:off x="3208813" y="4253806"/>
              <a:ext cx="6057429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11" name="สี่เหลี่ยมผืนผ้า 8"/>
            <p:cNvSpPr>
              <a:spLocks noChangeArrowheads="1"/>
            </p:cNvSpPr>
            <p:nvPr/>
          </p:nvSpPr>
          <p:spPr bwMode="auto">
            <a:xfrm>
              <a:off x="1101800" y="3860890"/>
              <a:ext cx="2360428" cy="85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584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h-TH" altLang="en-US" sz="4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ngsana News" panose="02020603050405020304" pitchFamily="18" charset="-34"/>
                  <a:ea typeface="Calibri" panose="020F0502020204030204" pitchFamily="34" charset="0"/>
                  <a:cs typeface="Angsana News" panose="02020603050405020304" pitchFamily="18" charset="-34"/>
                  <a:sym typeface="Helvetica Light" charset="0"/>
                </a:rPr>
                <a:t>ร้อยละ =</a:t>
              </a:r>
              <a:endParaRPr kumimoji="0" lang="th-TH" alt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cs typeface="Angsana News" panose="02020603050405020304" pitchFamily="18" charset="-34"/>
                <a:sym typeface="Helvetica Light" charset="0"/>
              </a:endParaRPr>
            </a:p>
          </p:txBody>
        </p:sp>
        <p:sp>
          <p:nvSpPr>
            <p:cNvPr id="13" name="Rectangle 17"/>
            <p:cNvSpPr>
              <a:spLocks noChangeArrowheads="1"/>
            </p:cNvSpPr>
            <p:nvPr/>
          </p:nvSpPr>
          <p:spPr bwMode="auto">
            <a:xfrm>
              <a:off x="562630" y="2684284"/>
              <a:ext cx="10836314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584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h-TH" altLang="en-US" sz="4000" b="1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Angsana News" panose="02020603050405020304" pitchFamily="18" charset="-34"/>
                  <a:ea typeface="Times New Roman" panose="02020603050405020304" pitchFamily="18" charset="0"/>
                  <a:cs typeface="Angsana News" panose="02020603050405020304" pitchFamily="18" charset="-34"/>
                  <a:sym typeface="Helvetica Light" charset="0"/>
                </a:rPr>
                <a:t>การคำนวณ</a:t>
              </a:r>
              <a:endPara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ngsana News" panose="02020603050405020304" pitchFamily="18" charset="-34"/>
                <a:cs typeface="Angsana News" panose="02020603050405020304" pitchFamily="18" charset="-34"/>
                <a:sym typeface="Helvetica Light" charset="0"/>
              </a:endParaRPr>
            </a:p>
          </p:txBody>
        </p:sp>
      </p:grpSp>
      <p:sp>
        <p:nvSpPr>
          <p:cNvPr id="14" name="Rectangle 20"/>
          <p:cNvSpPr>
            <a:spLocks noChangeArrowheads="1"/>
          </p:cNvSpPr>
          <p:nvPr/>
        </p:nvSpPr>
        <p:spPr bwMode="auto">
          <a:xfrm>
            <a:off x="459195" y="4384894"/>
            <a:ext cx="130048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489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29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3600" y="2373617"/>
            <a:ext cx="12617511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ประเด็นการพิจารณา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	ร้อยละของจำนวนตัวชี้วัดความสำเร็จที่มีการพัฒนาเทียบกับจำนวนตัวชี้วัดความสำเร็จทั้งหมด </a:t>
            </a: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28 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ตัวชี้วัด โดยพิจารณาในแต่ละสาขาวิชาและแต่ละสถานที่ที่จัดการเรียนการสอน</a:t>
            </a:r>
            <a:endParaRPr lang="en-US" sz="4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17679" y="4700496"/>
            <a:ext cx="1216935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ผลการประเมินตัวชี้วัดความสำเร็จที่ </a:t>
            </a:r>
            <a:r>
              <a:rPr lang="th-TH" sz="4000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29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	ระดับคุณภาพในพัฒนาการประกันคุณภาพภายในตามประเด็นพิจารณา ค่าคะแนนที่</a:t>
            </a: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ได้รับคือ ................... อยู่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ใน</a:t>
            </a: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ระดับคุณภาพ ......................</a:t>
            </a:r>
            <a:endParaRPr lang="en-US" sz="40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7471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30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1267" y="2235201"/>
            <a:ext cx="5961888" cy="72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indent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ระดับคุณภาพในการประกันคุณภาพภายใน</a:t>
            </a:r>
            <a:endParaRPr lang="en-US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5736" y="3215329"/>
            <a:ext cx="3552576" cy="72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ผลสัมฤทธิ์ (</a:t>
            </a:r>
            <a:r>
              <a:rPr lang="en-US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Achievement</a:t>
            </a:r>
            <a:r>
              <a:rPr lang="th-TH" b="1" dirty="0"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) </a:t>
            </a:r>
            <a:endParaRPr lang="en-US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6798" y="3944759"/>
            <a:ext cx="1201226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           แผนก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วิชามีตัวชี้วัดความสำเร็จที่ระดับคุณภาพ “ดีมาก” จำนวน</a:t>
            </a: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................ ตัวชี้วัด คิด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เป็นร้อยละ............................</a:t>
            </a:r>
            <a:endParaRPr lang="en-US" sz="4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5354" y="5535265"/>
            <a:ext cx="16562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thaiDist">
              <a:spcAft>
                <a:spcPts val="0"/>
              </a:spcAft>
            </a:pPr>
            <a:r>
              <a:rPr lang="th-TH" b="1" dirty="0">
                <a:solidFill>
                  <a:srgbClr val="0070C0"/>
                </a:solidFill>
                <a:latin typeface="Angsana News" panose="02020603050405020304" pitchFamily="18" charset="-34"/>
                <a:ea typeface="Times New Roman" panose="02020603050405020304" pitchFamily="18" charset="0"/>
                <a:cs typeface="Angsana News" panose="02020603050405020304" pitchFamily="18" charset="-34"/>
              </a:rPr>
              <a:t>การคำนวณ</a:t>
            </a:r>
            <a:endParaRPr lang="en-US" dirty="0">
              <a:solidFill>
                <a:srgbClr val="0070C0"/>
              </a:solidFill>
              <a:effectLst/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892962" y="6232177"/>
            <a:ext cx="10685487" cy="1214046"/>
            <a:chOff x="1015793" y="5600138"/>
            <a:chExt cx="10685487" cy="1214046"/>
          </a:xfrm>
        </p:grpSpPr>
        <p:sp>
          <p:nvSpPr>
            <p:cNvPr id="6" name="สี่เหลี่ยมผืนผ้า 9"/>
            <p:cNvSpPr>
              <a:spLocks noChangeArrowheads="1"/>
            </p:cNvSpPr>
            <p:nvPr/>
          </p:nvSpPr>
          <p:spPr bwMode="auto">
            <a:xfrm>
              <a:off x="1015793" y="6102773"/>
              <a:ext cx="10685487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584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h-TH" altLang="en-US" sz="4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ngsana News" panose="02020603050405020304" pitchFamily="18" charset="-34"/>
                  <a:cs typeface="Angsana News" panose="02020603050405020304" pitchFamily="18" charset="-34"/>
                  <a:sym typeface="Helvetica Light" charset="0"/>
                </a:rPr>
                <a:t>จำนวนตัวชี้วัดความสำเร็จระดับคุณภาพดีมาก</a:t>
              </a:r>
              <a:endPara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cs typeface="Angsana News" panose="02020603050405020304" pitchFamily="18" charset="-34"/>
                <a:sym typeface="Helvetica Light" charset="0"/>
              </a:endParaRPr>
            </a:p>
            <a:p>
              <a:pPr marL="0" marR="0" lvl="0" indent="0" algn="ctr" defTabSz="584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4000" dirty="0" smtClean="0">
                  <a:latin typeface="Angsana News" panose="02020603050405020304" pitchFamily="18" charset="-34"/>
                  <a:cs typeface="Angsana News" panose="02020603050405020304" pitchFamily="18" charset="-34"/>
                </a:rPr>
                <a:t>29</a:t>
              </a:r>
              <a:endPara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cs typeface="Angsana News" panose="02020603050405020304" pitchFamily="18" charset="-34"/>
                <a:sym typeface="Helvetica Light" charset="0"/>
              </a:endParaRPr>
            </a:p>
            <a:p>
              <a:pPr marL="0" marR="0" lvl="0" indent="0" algn="l" defTabSz="584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cs typeface="Angsana News" panose="02020603050405020304" pitchFamily="18" charset="-34"/>
                <a:sym typeface="Helvetica Light" charset="0"/>
              </a:endParaRPr>
            </a:p>
          </p:txBody>
        </p:sp>
        <p:sp>
          <p:nvSpPr>
            <p:cNvPr id="8" name="สี่เหลี่ยมผืนผ้า 11"/>
            <p:cNvSpPr>
              <a:spLocks noChangeArrowheads="1"/>
            </p:cNvSpPr>
            <p:nvPr/>
          </p:nvSpPr>
          <p:spPr bwMode="auto">
            <a:xfrm>
              <a:off x="9307496" y="6024081"/>
              <a:ext cx="2229005" cy="790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584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h-TH" altLang="en-US" sz="4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ngsana News" panose="02020603050405020304" pitchFamily="18" charset="-34"/>
                  <a:cs typeface="Angsana News" panose="02020603050405020304" pitchFamily="18" charset="-34"/>
                  <a:sym typeface="Helvetica Light" charset="0"/>
                </a:rPr>
                <a:t>x </a:t>
              </a:r>
              <a:r>
                <a:rPr kumimoji="0" lang="en-US" altLang="en-US" sz="4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ngsana News" panose="02020603050405020304" pitchFamily="18" charset="-34"/>
                  <a:cs typeface="Angsana News" panose="02020603050405020304" pitchFamily="18" charset="-34"/>
                  <a:sym typeface="Helvetica Light" charset="0"/>
                </a:rPr>
                <a:t>100</a:t>
              </a:r>
            </a:p>
            <a:p>
              <a:pPr marL="0" marR="0" lvl="0" indent="0" algn="l" defTabSz="584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cs typeface="Angsana News" panose="02020603050405020304" pitchFamily="18" charset="-34"/>
                <a:sym typeface="Helvetica Light" charset="0"/>
              </a:endParaRPr>
            </a:p>
          </p:txBody>
        </p:sp>
        <p:cxnSp>
          <p:nvCxnSpPr>
            <p:cNvPr id="30" name="ตัวเชื่อมต่อตรง 12"/>
            <p:cNvCxnSpPr/>
            <p:nvPr/>
          </p:nvCxnSpPr>
          <p:spPr>
            <a:xfrm>
              <a:off x="3334048" y="6088208"/>
              <a:ext cx="6271151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9" name="สี่เหลี่ยมผืนผ้า 10"/>
            <p:cNvSpPr>
              <a:spLocks noChangeArrowheads="1"/>
            </p:cNvSpPr>
            <p:nvPr/>
          </p:nvSpPr>
          <p:spPr bwMode="auto">
            <a:xfrm>
              <a:off x="1554636" y="5600138"/>
              <a:ext cx="1800430" cy="926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584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h-TH" altLang="en-US" sz="4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ngsana News" panose="02020603050405020304" pitchFamily="18" charset="-34"/>
                  <a:ea typeface="Calibri" panose="020F0502020204030204" pitchFamily="34" charset="0"/>
                  <a:cs typeface="Angsana News" panose="02020603050405020304" pitchFamily="18" charset="-34"/>
                  <a:sym typeface="Helvetica Light" charset="0"/>
                </a:rPr>
                <a:t>ร้อยละ =</a:t>
              </a:r>
              <a:endParaRPr kumimoji="0" lang="th-TH" alt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s" panose="02020603050405020304" pitchFamily="18" charset="-34"/>
                <a:cs typeface="Angsana News" panose="02020603050405020304" pitchFamily="18" charset="-34"/>
                <a:sym typeface="Helvetica Light" charset="0"/>
              </a:endParaRPr>
            </a:p>
          </p:txBody>
        </p:sp>
      </p:grp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151577" y="5992465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2151577" y="6906865"/>
            <a:ext cx="130048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4956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19473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19487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8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19489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19474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19477" name="รูปภาพ 65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9" name="กลุ่ม 74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19484" name="รูปภาพ 75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5" name="รูปภาพ 76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รูปภาพ 77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480" name="ตัวเชื่อมต่อตรง 7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กลุ่ม 55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57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8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59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19483" name="ตัวเชื่อมต่อตรง 80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56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30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33688" y="2497441"/>
            <a:ext cx="1184537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ประเด็นการพิจารณา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	ร้อยละของจำนวนตัวชี้วัดความสำเร็จที่ระดับคุณภาพ “ดีมาก” เทียบกับจำนวนตัวชี้วัดความสำเร็จทั้งหมด </a:t>
            </a:r>
            <a:r>
              <a:rPr lang="en-US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29</a:t>
            </a: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 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ตัวชี้วัด โดยพิจารณาในแต่ละสาขาวิชาและแต่ละสถานที่ที่จัดการเรียนการสอน</a:t>
            </a:r>
            <a:endParaRPr lang="en-US" sz="4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33688" y="5605208"/>
            <a:ext cx="1170136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ผลการประเมินตัวชี้วัดความสำเร็จที่ </a:t>
            </a:r>
            <a:r>
              <a:rPr lang="en-US" sz="4000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30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indent="45720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ระดับคุณภาพในการประกันคุณภาพภายในตามประเด็นพิจารณา ค่าคะแนนที่</a:t>
            </a: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ได้รับคือ....................... อยู่</a:t>
            </a: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ใน</a:t>
            </a:r>
            <a:r>
              <a:rPr lang="th-TH" sz="4000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ระดับคุณภาพ .......................</a:t>
            </a:r>
            <a:endParaRPr lang="en-US" sz="4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4624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รูปภาพ 23" descr="world-map-background.jpg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9" t="22867" r="6021"/>
          <a:stretch>
            <a:fillRect/>
          </a:stretch>
        </p:blipFill>
        <p:spPr bwMode="auto">
          <a:xfrm>
            <a:off x="-22225" y="0"/>
            <a:ext cx="13027025" cy="8004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1"/>
          <p:cNvSpPr>
            <a:spLocks/>
          </p:cNvSpPr>
          <p:nvPr/>
        </p:nvSpPr>
        <p:spPr bwMode="auto">
          <a:xfrm>
            <a:off x="-12700" y="6916738"/>
            <a:ext cx="13004800" cy="2855912"/>
          </a:xfrm>
          <a:prstGeom prst="rect">
            <a:avLst/>
          </a:prstGeom>
          <a:solidFill>
            <a:srgbClr val="969696">
              <a:alpha val="4588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046245" y="6316960"/>
            <a:ext cx="9996613" cy="2876550"/>
            <a:chOff x="12" y="0"/>
            <a:chExt cx="788" cy="227"/>
          </a:xfrm>
          <a:solidFill>
            <a:srgbClr val="FFFFFF">
              <a:alpha val="32157"/>
            </a:srgbClr>
          </a:solidFill>
        </p:grpSpPr>
        <p:sp>
          <p:nvSpPr>
            <p:cNvPr id="5" name="AutoShape 3"/>
            <p:cNvSpPr>
              <a:spLocks/>
            </p:cNvSpPr>
            <p:nvPr/>
          </p:nvSpPr>
          <p:spPr bwMode="auto">
            <a:xfrm>
              <a:off x="12" y="0"/>
              <a:ext cx="361" cy="2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641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6" name="AutoShape 4"/>
            <p:cNvSpPr>
              <a:spLocks/>
            </p:cNvSpPr>
            <p:nvPr/>
          </p:nvSpPr>
          <p:spPr bwMode="auto">
            <a:xfrm rot="10800000">
              <a:off x="284" y="0"/>
              <a:ext cx="370" cy="2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7" name="AutoShape 5"/>
            <p:cNvSpPr>
              <a:spLocks/>
            </p:cNvSpPr>
            <p:nvPr/>
          </p:nvSpPr>
          <p:spPr bwMode="auto">
            <a:xfrm>
              <a:off x="563" y="0"/>
              <a:ext cx="237" cy="2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sp>
        <p:nvSpPr>
          <p:cNvPr id="20485" name="Rectangle 6"/>
          <p:cNvSpPr>
            <a:spLocks/>
          </p:cNvSpPr>
          <p:nvPr/>
        </p:nvSpPr>
        <p:spPr bwMode="auto">
          <a:xfrm>
            <a:off x="-12700" y="6764338"/>
            <a:ext cx="13004800" cy="2855912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sp>
        <p:nvSpPr>
          <p:cNvPr id="14" name="คำบรรยายภาพแบบวงรี 8"/>
          <p:cNvSpPr/>
          <p:nvPr/>
        </p:nvSpPr>
        <p:spPr bwMode="auto">
          <a:xfrm>
            <a:off x="8662988" y="1997075"/>
            <a:ext cx="1008062" cy="1006475"/>
          </a:xfrm>
          <a:prstGeom prst="wedgeEllipseCallout">
            <a:avLst>
              <a:gd name="adj1" fmla="val 43415"/>
              <a:gd name="adj2" fmla="val 76498"/>
            </a:avLst>
          </a:prstGeom>
          <a:solidFill>
            <a:srgbClr val="863C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defRPr/>
            </a:pPr>
            <a:endParaRPr lang="th-TH"/>
          </a:p>
        </p:txBody>
      </p:sp>
      <p:sp>
        <p:nvSpPr>
          <p:cNvPr id="16" name="ดาว 5 แฉก 16"/>
          <p:cNvSpPr/>
          <p:nvPr/>
        </p:nvSpPr>
        <p:spPr>
          <a:xfrm>
            <a:off x="9526588" y="3154363"/>
            <a:ext cx="144462" cy="144462"/>
          </a:xfrm>
          <a:prstGeom prst="star5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defRPr/>
            </a:pPr>
            <a:endParaRPr lang="th-TH"/>
          </a:p>
        </p:txBody>
      </p:sp>
      <p:cxnSp>
        <p:nvCxnSpPr>
          <p:cNvPr id="20488" name="Straight Connector 17"/>
          <p:cNvCxnSpPr>
            <a:cxnSpLocks noChangeShapeType="1"/>
          </p:cNvCxnSpPr>
          <p:nvPr/>
        </p:nvCxnSpPr>
        <p:spPr bwMode="auto">
          <a:xfrm flipV="1">
            <a:off x="0" y="6691313"/>
            <a:ext cx="13004800" cy="71437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Rectangle 11"/>
          <p:cNvSpPr/>
          <p:nvPr/>
        </p:nvSpPr>
        <p:spPr>
          <a:xfrm>
            <a:off x="4702175" y="3595688"/>
            <a:ext cx="3878263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hangingPunct="0">
              <a:defRPr/>
            </a:pPr>
            <a:r>
              <a:rPr lang="en-US" sz="5400" b="1" dirty="0">
                <a:ln w="12700">
                  <a:noFill/>
                  <a:prstDash val="solid"/>
                </a:ln>
                <a:solidFill>
                  <a:srgbClr val="8B3E1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Thank you!</a:t>
            </a:r>
          </a:p>
        </p:txBody>
      </p:sp>
      <p:pic>
        <p:nvPicPr>
          <p:cNvPr id="20491" name="รูปภาพ 19" descr="kku03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0792" y="6749008"/>
            <a:ext cx="3054400" cy="2871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3" name="รูปภาพ 21" descr="Untitled-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71" t="46637" b="17334"/>
          <a:stretch>
            <a:fillRect/>
          </a:stretch>
        </p:blipFill>
        <p:spPr bwMode="auto">
          <a:xfrm>
            <a:off x="0" y="6748463"/>
            <a:ext cx="2728913" cy="300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4" name="TextBox 1"/>
          <p:cNvSpPr txBox="1">
            <a:spLocks noChangeArrowheads="1"/>
          </p:cNvSpPr>
          <p:nvPr/>
        </p:nvSpPr>
        <p:spPr bwMode="auto">
          <a:xfrm>
            <a:off x="525463" y="7253288"/>
            <a:ext cx="288131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eaLnBrk="1"/>
            <a:r>
              <a:rPr lang="en-US" altLang="en-US" sz="2400" dirty="0">
                <a:solidFill>
                  <a:srgbClr val="FFFFFF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Contact Address: </a:t>
            </a:r>
            <a:r>
              <a:rPr lang="th-TH" altLang="en-US" sz="2400" dirty="0" smtClean="0">
                <a:solidFill>
                  <a:srgbClr val="FFFFFF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323</a:t>
            </a:r>
            <a:r>
              <a:rPr lang="en-US" altLang="en-US" sz="2400" dirty="0" smtClean="0">
                <a:solidFill>
                  <a:srgbClr val="FFFFFF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 </a:t>
            </a:r>
            <a:r>
              <a:rPr lang="th-TH" altLang="en-US" sz="2400" dirty="0" smtClean="0">
                <a:solidFill>
                  <a:srgbClr val="FFFFFF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ถ.นารายณ์มหาราช ต.ทะเลชุบศร อ.เมือง</a:t>
            </a:r>
            <a:endParaRPr lang="en-US" altLang="en-US" sz="2400" dirty="0" smtClean="0">
              <a:solidFill>
                <a:srgbClr val="FFFFFF"/>
              </a:solidFill>
              <a:latin typeface="Angsana News" panose="02020603050405020304" pitchFamily="18" charset="-34"/>
              <a:cs typeface="Angsana News" panose="02020603050405020304" pitchFamily="18" charset="-34"/>
            </a:endParaRPr>
          </a:p>
          <a:p>
            <a:pPr eaLnBrk="1"/>
            <a:r>
              <a:rPr lang="th-TH" altLang="en-US" sz="2400" dirty="0" smtClean="0">
                <a:solidFill>
                  <a:srgbClr val="FFFFFF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จ.ลพบุรี 15000</a:t>
            </a:r>
            <a:endParaRPr lang="en-US" altLang="en-US" sz="2400" dirty="0">
              <a:solidFill>
                <a:srgbClr val="FFFFFF"/>
              </a:solidFill>
              <a:latin typeface="Angsana News" panose="02020603050405020304" pitchFamily="18" charset="-34"/>
              <a:cs typeface="Angsana News" panose="02020603050405020304" pitchFamily="18" charset="-34"/>
            </a:endParaRPr>
          </a:p>
          <a:p>
            <a:pPr eaLnBrk="1"/>
            <a:r>
              <a:rPr lang="en-US" altLang="en-US" sz="2400" dirty="0" smtClean="0">
                <a:solidFill>
                  <a:srgbClr val="FFFFFF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Tel: 036-411083 </a:t>
            </a:r>
            <a:r>
              <a:rPr lang="th-TH" altLang="en-US" sz="2400" dirty="0" smtClean="0">
                <a:solidFill>
                  <a:srgbClr val="FFFFFF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ต่อ 129</a:t>
            </a:r>
            <a:endParaRPr lang="en-US" altLang="en-US" sz="2400" dirty="0">
              <a:solidFill>
                <a:srgbClr val="FFFFFF"/>
              </a:solidFill>
              <a:latin typeface="Angsana News" panose="02020603050405020304" pitchFamily="18" charset="-34"/>
              <a:cs typeface="Angsana News" panose="02020603050405020304" pitchFamily="18" charset="-34"/>
            </a:endParaRPr>
          </a:p>
          <a:p>
            <a:pPr eaLnBrk="1"/>
            <a:r>
              <a:rPr lang="en-US" altLang="en-US" sz="2400" dirty="0" smtClean="0">
                <a:solidFill>
                  <a:srgbClr val="FFFFFF"/>
                </a:solidFill>
                <a:latin typeface="Angsana News" panose="02020603050405020304" pitchFamily="18" charset="-34"/>
                <a:cs typeface="Angsana News" panose="02020603050405020304" pitchFamily="18" charset="-34"/>
              </a:rPr>
              <a:t>www.ivecr2.ac.th </a:t>
            </a:r>
            <a:endParaRPr lang="en-US" altLang="en-US" sz="2400" dirty="0">
              <a:solidFill>
                <a:srgbClr val="FFFFFF"/>
              </a:solidFill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pic>
        <p:nvPicPr>
          <p:cNvPr id="20498" name="Picture 18" descr="http://www.ivecr2.ac.th/images/logoIVEnew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648" y="2123306"/>
            <a:ext cx="809278" cy="809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4"/>
          <a:stretch/>
        </p:blipFill>
        <p:spPr>
          <a:xfrm>
            <a:off x="2734515" y="6749009"/>
            <a:ext cx="4920013" cy="28803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37"/>
          <a:stretch/>
        </p:blipFill>
        <p:spPr>
          <a:xfrm>
            <a:off x="6286376" y="6769881"/>
            <a:ext cx="5184576" cy="28594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4100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4114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4115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4116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4101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02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03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4104" name="รูปภาพ 31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6" name="กลุ่ม 17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4111" name="รูปภาพ 14" descr="01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2" name="รูปภาพ 15" descr="mini0110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3" name="รูปภาพ 16" descr="mini0135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4107" name="ตัวเชื่อมต่อตรง 49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" name="กลุ่ม 27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29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30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31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4110" name="ตัวเชื่อมต่อตรง 36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136518"/>
              </p:ext>
            </p:extLst>
          </p:nvPr>
        </p:nvGraphicFramePr>
        <p:xfrm>
          <a:off x="885776" y="3221276"/>
          <a:ext cx="11786355" cy="6309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4233">
                  <a:extLst>
                    <a:ext uri="{9D8B030D-6E8A-4147-A177-3AD203B41FA5}">
                      <a16:colId xmlns:a16="http://schemas.microsoft.com/office/drawing/2014/main" xmlns="" val="3781258501"/>
                    </a:ext>
                  </a:extLst>
                </a:gridCol>
                <a:gridCol w="9639955">
                  <a:extLst>
                    <a:ext uri="{9D8B030D-6E8A-4147-A177-3AD203B41FA5}">
                      <a16:colId xmlns:a16="http://schemas.microsoft.com/office/drawing/2014/main" xmlns="" val="1782800756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3124726033"/>
                    </a:ext>
                  </a:extLst>
                </a:gridCol>
                <a:gridCol w="720079">
                  <a:extLst>
                    <a:ext uri="{9D8B030D-6E8A-4147-A177-3AD203B41FA5}">
                      <a16:colId xmlns:a16="http://schemas.microsoft.com/office/drawing/2014/main" xmlns="" val="640734886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ข้อ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ประเด็นการพิจารณา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มี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ไม่มี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(</a:t>
                      </a: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)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545703298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สถาบันมีการแต่งตั้งคณะกรรมการ และกำหนดอำนาจหน้าที่และความรับผิดชอบ ในการพัฒนาหลักสูตร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878710652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สถาบันมีแผนงาน โครงการ กิจกรรมในการพัฒนาหลักสูตร โดยการสำรวจความต้องการของตลาดแรงงาน เศรษฐกิจ และสังคม มีการพัฒนาหลักสูตรตามมาตรฐานคุณวุฒิอาชีวศึกษาระดับปริญญาตรี สายเทคโนโลยีหรือสายปฏิบัติการ พ.ศ. 2556 และตามกรอบคุณวุฒิการศึกษาวิชาชีพระดับปริญญาตรีสาขาวิชา (คอศ.1)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347960729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3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สถาบันมีการดำเนินการตามแผนงาน โครงการ กิจกรรมที่กำหนด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790245764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สถาบันมีการติดตาม ตรวจสอบ และประเมินผลการดำเนินการ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3005704762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สถาบันมีการนำผลจากการติดตาม ตรวจสอบ และประเมินผลไปปรับปรุง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cs typeface="Angsana News" panose="02020603050405020304" pitchFamily="18" charset="-34"/>
                      </a:endParaRPr>
                    </a:p>
                    <a:p>
                      <a:pPr marL="0" marR="0" algn="thaiDi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และพัฒนาการดำเนินการต่อไป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246091760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885776" y="2501910"/>
            <a:ext cx="35923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7" defTabSz="1300163" eaLnBrk="1">
              <a:spcBef>
                <a:spcPts val="700"/>
              </a:spcBef>
              <a:buClr>
                <a:srgbClr val="000000"/>
              </a:buClr>
            </a:pPr>
            <a:r>
              <a:rPr lang="th-TH" b="1" dirty="0">
                <a:latin typeface="Angsana News" panose="02020603050405020304" pitchFamily="18" charset="-34"/>
                <a:cs typeface="Angsana News" panose="02020603050405020304" pitchFamily="18" charset="-34"/>
              </a:rPr>
              <a:t>ผลสัมฤทธิ์ (</a:t>
            </a:r>
            <a:r>
              <a:rPr lang="en-US" b="1" dirty="0">
                <a:latin typeface="Angsana News" panose="02020603050405020304" pitchFamily="18" charset="-34"/>
                <a:cs typeface="Angsana News" panose="02020603050405020304" pitchFamily="18" charset="-34"/>
              </a:rPr>
              <a:t>Achievement</a:t>
            </a:r>
            <a:r>
              <a:rPr lang="th-TH" b="1" dirty="0">
                <a:latin typeface="Angsana News" panose="02020603050405020304" pitchFamily="18" charset="-34"/>
                <a:cs typeface="Angsana News" panose="02020603050405020304" pitchFamily="18" charset="-34"/>
              </a:rPr>
              <a:t>) </a:t>
            </a:r>
            <a:endParaRPr lang="en-US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  <p:sp>
        <p:nvSpPr>
          <p:cNvPr id="27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15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5128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5142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5143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5144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5129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0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31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5133" name="รูปภาพ 79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135" name="ตัวเชื่อมต่อตรง 88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" name="กลุ่ม 43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45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46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47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5138" name="ตัวเชื่อมต่อตรง 48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3" name="Picture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44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15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656713"/>
              </p:ext>
            </p:extLst>
          </p:nvPr>
        </p:nvGraphicFramePr>
        <p:xfrm>
          <a:off x="625640" y="3938440"/>
          <a:ext cx="11269844" cy="3154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8943">
                  <a:extLst>
                    <a:ext uri="{9D8B030D-6E8A-4147-A177-3AD203B41FA5}">
                      <a16:colId xmlns:a16="http://schemas.microsoft.com/office/drawing/2014/main" xmlns="" val="1405475620"/>
                    </a:ext>
                  </a:extLst>
                </a:gridCol>
                <a:gridCol w="2452772">
                  <a:extLst>
                    <a:ext uri="{9D8B030D-6E8A-4147-A177-3AD203B41FA5}">
                      <a16:colId xmlns:a16="http://schemas.microsoft.com/office/drawing/2014/main" xmlns="" val="3359150584"/>
                    </a:ext>
                  </a:extLst>
                </a:gridCol>
                <a:gridCol w="5215369">
                  <a:extLst>
                    <a:ext uri="{9D8B030D-6E8A-4147-A177-3AD203B41FA5}">
                      <a16:colId xmlns:a16="http://schemas.microsoft.com/office/drawing/2014/main" xmlns="" val="303593952"/>
                    </a:ext>
                  </a:extLst>
                </a:gridCol>
                <a:gridCol w="1742760">
                  <a:extLst>
                    <a:ext uri="{9D8B030D-6E8A-4147-A177-3AD203B41FA5}">
                      <a16:colId xmlns:a16="http://schemas.microsoft.com/office/drawing/2014/main" xmlns="" val="352842831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ผลการตัดสิน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ระดับคุณภาพ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ผลจากประเด็นการพิจารณา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ค่าคะแนน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6744795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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ดีมาก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ปฏิบัติตามประเด็น 1, 2, 3, 4 และ 5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2612128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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ดี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ปฏิบัติตามประเด็น 1, 2, 3 และ 4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51650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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พอใช้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ปฏิบัติตามประเด็น 1, 2 และ 3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3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2771960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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ต้องปรับปรุง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ปฏิบัติตามประเด็น 1 และ 2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1292222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  <a:sym typeface="Wingdings 2" panose="05020102010507070707" pitchFamily="18" charset="2"/>
                        </a:rPr>
                        <a:t>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ต้องปรับปรุงเร่งด่วน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ปฏิบัติตามประเด็น 1</a:t>
                      </a:r>
                      <a:endParaRPr lang="en-US" sz="3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</a:t>
                      </a:r>
                      <a:endParaRPr lang="en-US" sz="3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846814000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97744" y="2140496"/>
            <a:ext cx="1129774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เกณฑ์การตัดสิน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indent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การเทียบผลจากประเด็นการพิจารณากับค่าคะแนนและระดับคุณภาพ</a:t>
            </a:r>
            <a:endParaRPr lang="en-US" sz="4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3728" y="7253064"/>
            <a:ext cx="12157834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ผลการประเมินตัวชี้วัดความสำเร็จที่ </a:t>
            </a:r>
            <a:r>
              <a:rPr lang="en-US" b="1" dirty="0" smtClean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15</a:t>
            </a:r>
            <a:endParaRPr lang="en-US" sz="24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	</a:t>
            </a:r>
            <a: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		ระดับ</a:t>
            </a: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คุณภาพในการพัฒนาหลักสูตรตามประเด็นพิจารณา ค่าคะแนนที่</a:t>
            </a:r>
            <a: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ได้รับคือ</a:t>
            </a:r>
            <a:r>
              <a:rPr lang="en-US" dirty="0" smtClean="0">
                <a:latin typeface="TH SarabunIT๙" panose="020B0500040200020003" pitchFamily="34" charset="-34"/>
                <a:ea typeface="Calibri" panose="020F0502020204030204" pitchFamily="34" charset="0"/>
                <a:cs typeface="Cordia New"/>
              </a:rPr>
              <a:t> …………….</a:t>
            </a:r>
            <a:endParaRPr lang="th-TH" dirty="0" smtClean="0">
              <a:latin typeface="TH SarabunIT๙" panose="020B0500040200020003" pitchFamily="34" charset="-34"/>
              <a:ea typeface="Calibri" panose="020F0502020204030204" pitchFamily="34" charset="0"/>
              <a:cs typeface="Cordia New"/>
            </a:endParaRPr>
          </a:p>
          <a:p>
            <a:pPr marL="0" marR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571500" algn="l"/>
                <a:tab pos="914400" algn="l"/>
              </a:tabLst>
            </a:pPr>
            <a: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อยู่</a:t>
            </a: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ในระดับคุณภาพ  </a:t>
            </a:r>
            <a:r>
              <a:rPr lang="en-US" dirty="0">
                <a:latin typeface="TH SarabunIT๙" panose="020B0500040200020003" pitchFamily="34" charset="-34"/>
                <a:ea typeface="Calibri" panose="020F0502020204030204" pitchFamily="34" charset="0"/>
                <a:cs typeface="Cordia New"/>
              </a:rPr>
              <a:t>……………………………………….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/>
            </a:endParaRPr>
          </a:p>
        </p:txBody>
      </p:sp>
      <p:grpSp>
        <p:nvGrpSpPr>
          <p:cNvPr id="48" name="กลุ่ม 17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49" name="รูปภาพ 14" descr="0100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รูปภาพ 15" descr="mini0110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รูปภาพ 16" descr="mini0135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2" name="Rectangle 51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2" name="Group 25"/>
          <p:cNvGrpSpPr>
            <a:grpSpLocks/>
          </p:cNvGrpSpPr>
          <p:nvPr/>
        </p:nvGrpSpPr>
        <p:grpSpPr bwMode="auto">
          <a:xfrm>
            <a:off x="433388" y="3930650"/>
            <a:ext cx="777875" cy="728663"/>
            <a:chOff x="0" y="0"/>
            <a:chExt cx="62" cy="58"/>
          </a:xfrm>
        </p:grpSpPr>
        <p:sp>
          <p:nvSpPr>
            <p:cNvPr id="6191" name="AutoShape 26"/>
            <p:cNvSpPr>
              <a:spLocks/>
            </p:cNvSpPr>
            <p:nvPr/>
          </p:nvSpPr>
          <p:spPr bwMode="auto">
            <a:xfrm>
              <a:off x="0" y="-1"/>
              <a:ext cx="16" cy="16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92" name="AutoShape 27"/>
            <p:cNvSpPr>
              <a:spLocks/>
            </p:cNvSpPr>
            <p:nvPr/>
          </p:nvSpPr>
          <p:spPr bwMode="auto">
            <a:xfrm>
              <a:off x="23" y="-1"/>
              <a:ext cx="16" cy="16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93" name="AutoShape 28"/>
            <p:cNvSpPr>
              <a:spLocks/>
            </p:cNvSpPr>
            <p:nvPr/>
          </p:nvSpPr>
          <p:spPr bwMode="auto">
            <a:xfrm>
              <a:off x="46" y="-1"/>
              <a:ext cx="16" cy="16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94" name="AutoShape 29"/>
            <p:cNvSpPr>
              <a:spLocks/>
            </p:cNvSpPr>
            <p:nvPr/>
          </p:nvSpPr>
          <p:spPr bwMode="auto">
            <a:xfrm>
              <a:off x="0" y="21"/>
              <a:ext cx="16" cy="15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95" name="AutoShape 30"/>
            <p:cNvSpPr>
              <a:spLocks/>
            </p:cNvSpPr>
            <p:nvPr/>
          </p:nvSpPr>
          <p:spPr bwMode="auto">
            <a:xfrm>
              <a:off x="23" y="21"/>
              <a:ext cx="16" cy="15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96" name="AutoShape 31"/>
            <p:cNvSpPr>
              <a:spLocks/>
            </p:cNvSpPr>
            <p:nvPr/>
          </p:nvSpPr>
          <p:spPr bwMode="auto">
            <a:xfrm>
              <a:off x="46" y="21"/>
              <a:ext cx="16" cy="15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97" name="AutoShape 32"/>
            <p:cNvSpPr>
              <a:spLocks/>
            </p:cNvSpPr>
            <p:nvPr/>
          </p:nvSpPr>
          <p:spPr bwMode="auto">
            <a:xfrm>
              <a:off x="0" y="43"/>
              <a:ext cx="16" cy="15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98" name="AutoShape 33"/>
            <p:cNvSpPr>
              <a:spLocks/>
            </p:cNvSpPr>
            <p:nvPr/>
          </p:nvSpPr>
          <p:spPr bwMode="auto">
            <a:xfrm>
              <a:off x="23" y="43"/>
              <a:ext cx="16" cy="15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99" name="AutoShape 34"/>
            <p:cNvSpPr>
              <a:spLocks/>
            </p:cNvSpPr>
            <p:nvPr/>
          </p:nvSpPr>
          <p:spPr bwMode="auto">
            <a:xfrm>
              <a:off x="46" y="43"/>
              <a:ext cx="16" cy="15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grpSp>
        <p:nvGrpSpPr>
          <p:cNvPr id="6153" name="Group 35"/>
          <p:cNvGrpSpPr>
            <a:grpSpLocks/>
          </p:cNvGrpSpPr>
          <p:nvPr/>
        </p:nvGrpSpPr>
        <p:grpSpPr bwMode="auto">
          <a:xfrm>
            <a:off x="433388" y="5556250"/>
            <a:ext cx="777875" cy="728663"/>
            <a:chOff x="0" y="0"/>
            <a:chExt cx="62" cy="58"/>
          </a:xfrm>
        </p:grpSpPr>
        <p:sp>
          <p:nvSpPr>
            <p:cNvPr id="6182" name="AutoShape 36"/>
            <p:cNvSpPr>
              <a:spLocks/>
            </p:cNvSpPr>
            <p:nvPr/>
          </p:nvSpPr>
          <p:spPr bwMode="auto">
            <a:xfrm>
              <a:off x="0" y="-1"/>
              <a:ext cx="16" cy="16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83" name="AutoShape 37"/>
            <p:cNvSpPr>
              <a:spLocks/>
            </p:cNvSpPr>
            <p:nvPr/>
          </p:nvSpPr>
          <p:spPr bwMode="auto">
            <a:xfrm>
              <a:off x="23" y="-1"/>
              <a:ext cx="16" cy="16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84" name="AutoShape 38"/>
            <p:cNvSpPr>
              <a:spLocks/>
            </p:cNvSpPr>
            <p:nvPr/>
          </p:nvSpPr>
          <p:spPr bwMode="auto">
            <a:xfrm>
              <a:off x="46" y="-1"/>
              <a:ext cx="16" cy="16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85" name="AutoShape 39"/>
            <p:cNvSpPr>
              <a:spLocks/>
            </p:cNvSpPr>
            <p:nvPr/>
          </p:nvSpPr>
          <p:spPr bwMode="auto">
            <a:xfrm>
              <a:off x="0" y="21"/>
              <a:ext cx="16" cy="15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86" name="AutoShape 40"/>
            <p:cNvSpPr>
              <a:spLocks/>
            </p:cNvSpPr>
            <p:nvPr/>
          </p:nvSpPr>
          <p:spPr bwMode="auto">
            <a:xfrm>
              <a:off x="23" y="21"/>
              <a:ext cx="16" cy="15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87" name="AutoShape 41"/>
            <p:cNvSpPr>
              <a:spLocks/>
            </p:cNvSpPr>
            <p:nvPr/>
          </p:nvSpPr>
          <p:spPr bwMode="auto">
            <a:xfrm>
              <a:off x="46" y="21"/>
              <a:ext cx="16" cy="15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88" name="AutoShape 42"/>
            <p:cNvSpPr>
              <a:spLocks/>
            </p:cNvSpPr>
            <p:nvPr/>
          </p:nvSpPr>
          <p:spPr bwMode="auto">
            <a:xfrm>
              <a:off x="0" y="43"/>
              <a:ext cx="16" cy="15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89" name="AutoShape 43"/>
            <p:cNvSpPr>
              <a:spLocks/>
            </p:cNvSpPr>
            <p:nvPr/>
          </p:nvSpPr>
          <p:spPr bwMode="auto">
            <a:xfrm>
              <a:off x="23" y="43"/>
              <a:ext cx="16" cy="15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90" name="AutoShape 44"/>
            <p:cNvSpPr>
              <a:spLocks/>
            </p:cNvSpPr>
            <p:nvPr/>
          </p:nvSpPr>
          <p:spPr bwMode="auto">
            <a:xfrm>
              <a:off x="46" y="43"/>
              <a:ext cx="16" cy="15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grpSp>
        <p:nvGrpSpPr>
          <p:cNvPr id="6154" name="Group 45"/>
          <p:cNvGrpSpPr>
            <a:grpSpLocks/>
          </p:cNvGrpSpPr>
          <p:nvPr/>
        </p:nvGrpSpPr>
        <p:grpSpPr bwMode="auto">
          <a:xfrm>
            <a:off x="433388" y="7181850"/>
            <a:ext cx="777875" cy="728663"/>
            <a:chOff x="0" y="0"/>
            <a:chExt cx="62" cy="58"/>
          </a:xfrm>
        </p:grpSpPr>
        <p:sp>
          <p:nvSpPr>
            <p:cNvPr id="6173" name="AutoShape 46"/>
            <p:cNvSpPr>
              <a:spLocks/>
            </p:cNvSpPr>
            <p:nvPr/>
          </p:nvSpPr>
          <p:spPr bwMode="auto">
            <a:xfrm>
              <a:off x="0" y="-1"/>
              <a:ext cx="16" cy="16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74" name="AutoShape 47"/>
            <p:cNvSpPr>
              <a:spLocks/>
            </p:cNvSpPr>
            <p:nvPr/>
          </p:nvSpPr>
          <p:spPr bwMode="auto">
            <a:xfrm>
              <a:off x="23" y="-1"/>
              <a:ext cx="16" cy="16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75" name="AutoShape 48"/>
            <p:cNvSpPr>
              <a:spLocks/>
            </p:cNvSpPr>
            <p:nvPr/>
          </p:nvSpPr>
          <p:spPr bwMode="auto">
            <a:xfrm>
              <a:off x="46" y="-1"/>
              <a:ext cx="16" cy="16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76" name="AutoShape 49"/>
            <p:cNvSpPr>
              <a:spLocks/>
            </p:cNvSpPr>
            <p:nvPr/>
          </p:nvSpPr>
          <p:spPr bwMode="auto">
            <a:xfrm>
              <a:off x="0" y="21"/>
              <a:ext cx="16" cy="15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77" name="AutoShape 50"/>
            <p:cNvSpPr>
              <a:spLocks/>
            </p:cNvSpPr>
            <p:nvPr/>
          </p:nvSpPr>
          <p:spPr bwMode="auto">
            <a:xfrm>
              <a:off x="23" y="21"/>
              <a:ext cx="16" cy="15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78" name="AutoShape 51"/>
            <p:cNvSpPr>
              <a:spLocks/>
            </p:cNvSpPr>
            <p:nvPr/>
          </p:nvSpPr>
          <p:spPr bwMode="auto">
            <a:xfrm>
              <a:off x="46" y="21"/>
              <a:ext cx="16" cy="15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79" name="AutoShape 52"/>
            <p:cNvSpPr>
              <a:spLocks/>
            </p:cNvSpPr>
            <p:nvPr/>
          </p:nvSpPr>
          <p:spPr bwMode="auto">
            <a:xfrm>
              <a:off x="0" y="43"/>
              <a:ext cx="16" cy="15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80" name="AutoShape 53"/>
            <p:cNvSpPr>
              <a:spLocks/>
            </p:cNvSpPr>
            <p:nvPr/>
          </p:nvSpPr>
          <p:spPr bwMode="auto">
            <a:xfrm>
              <a:off x="23" y="43"/>
              <a:ext cx="16" cy="15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81" name="AutoShape 54"/>
            <p:cNvSpPr>
              <a:spLocks/>
            </p:cNvSpPr>
            <p:nvPr/>
          </p:nvSpPr>
          <p:spPr bwMode="auto">
            <a:xfrm>
              <a:off x="46" y="43"/>
              <a:ext cx="16" cy="15"/>
            </a:xfrm>
            <a:custGeom>
              <a:avLst/>
              <a:gdLst>
                <a:gd name="T0" fmla="*/ 0 w 19679"/>
                <a:gd name="T1" fmla="*/ 0 h 19679"/>
                <a:gd name="T2" fmla="*/ 0 w 19679"/>
                <a:gd name="T3" fmla="*/ 0 h 19679"/>
                <a:gd name="T4" fmla="*/ 0 w 19679"/>
                <a:gd name="T5" fmla="*/ 0 h 19679"/>
                <a:gd name="T6" fmla="*/ 0 w 19679"/>
                <a:gd name="T7" fmla="*/ 0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sp>
        <p:nvSpPr>
          <p:cNvPr id="6155" name="Rectangle 1"/>
          <p:cNvSpPr>
            <a:spLocks/>
          </p:cNvSpPr>
          <p:nvPr/>
        </p:nvSpPr>
        <p:spPr bwMode="auto">
          <a:xfrm>
            <a:off x="0" y="1636713"/>
            <a:ext cx="13004800" cy="649287"/>
          </a:xfrm>
          <a:prstGeom prst="rect">
            <a:avLst/>
          </a:prstGeom>
          <a:solidFill>
            <a:srgbClr val="80808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grpSp>
        <p:nvGrpSpPr>
          <p:cNvPr id="6156" name="Group 2"/>
          <p:cNvGrpSpPr>
            <a:grpSpLocks/>
          </p:cNvGrpSpPr>
          <p:nvPr/>
        </p:nvGrpSpPr>
        <p:grpSpPr bwMode="auto">
          <a:xfrm>
            <a:off x="8158163" y="915988"/>
            <a:ext cx="4897437" cy="1244600"/>
            <a:chOff x="0" y="0"/>
            <a:chExt cx="358" cy="98"/>
          </a:xfrm>
        </p:grpSpPr>
        <p:sp>
          <p:nvSpPr>
            <p:cNvPr id="6170" name="AutoShape 3"/>
            <p:cNvSpPr>
              <a:spLocks/>
            </p:cNvSpPr>
            <p:nvPr/>
          </p:nvSpPr>
          <p:spPr bwMode="auto">
            <a:xfrm>
              <a:off x="0" y="0"/>
              <a:ext cx="162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640" y="0"/>
                  </a:moveTo>
                  <a:lnTo>
                    <a:pt x="0" y="21600"/>
                  </a:lnTo>
                  <a:lnTo>
                    <a:pt x="1595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71" name="AutoShape 4"/>
            <p:cNvSpPr>
              <a:spLocks/>
            </p:cNvSpPr>
            <p:nvPr/>
          </p:nvSpPr>
          <p:spPr bwMode="auto">
            <a:xfrm rot="10800000">
              <a:off x="128" y="0"/>
              <a:ext cx="166" cy="9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6172" name="AutoShape 5"/>
            <p:cNvSpPr>
              <a:spLocks/>
            </p:cNvSpPr>
            <p:nvPr/>
          </p:nvSpPr>
          <p:spPr bwMode="auto">
            <a:xfrm>
              <a:off x="259" y="0"/>
              <a:ext cx="99" cy="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</p:grpSp>
      <p:cxnSp>
        <p:nvCxnSpPr>
          <p:cNvPr id="6157" name="Straight Connector 40"/>
          <p:cNvCxnSpPr>
            <a:cxnSpLocks noChangeShapeType="1"/>
          </p:cNvCxnSpPr>
          <p:nvPr/>
        </p:nvCxnSpPr>
        <p:spPr bwMode="auto">
          <a:xfrm>
            <a:off x="0" y="447675"/>
            <a:ext cx="13004800" cy="71438"/>
          </a:xfrm>
          <a:prstGeom prst="line">
            <a:avLst/>
          </a:prstGeom>
          <a:noFill/>
          <a:ln w="381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8" name="Straight Connector 41"/>
          <p:cNvCxnSpPr>
            <a:cxnSpLocks noChangeShapeType="1"/>
          </p:cNvCxnSpPr>
          <p:nvPr/>
        </p:nvCxnSpPr>
        <p:spPr bwMode="auto">
          <a:xfrm>
            <a:off x="-1588" y="1590675"/>
            <a:ext cx="13004801" cy="71438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9" name="Rectangle 6"/>
          <p:cNvSpPr>
            <a:spLocks/>
          </p:cNvSpPr>
          <p:nvPr/>
        </p:nvSpPr>
        <p:spPr bwMode="auto">
          <a:xfrm>
            <a:off x="0" y="1122363"/>
            <a:ext cx="13004800" cy="1066800"/>
          </a:xfrm>
          <a:prstGeom prst="rect">
            <a:avLst/>
          </a:prstGeom>
          <a:solidFill>
            <a:srgbClr val="D94C1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72248" tIns="72248" rIns="72248" bIns="72248" anchor="ctr"/>
          <a:lstStyle>
            <a:lvl1pPr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eaLnBrk="0" hangingPunct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endParaRPr lang="en-US" altLang="en-US"/>
          </a:p>
        </p:txBody>
      </p:sp>
      <p:pic>
        <p:nvPicPr>
          <p:cNvPr id="6160" name="รูปภาพ 77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5" t="25333" b="50667"/>
          <a:stretch>
            <a:fillRect/>
          </a:stretch>
        </p:blipFill>
        <p:spPr bwMode="auto">
          <a:xfrm>
            <a:off x="0" y="1131888"/>
            <a:ext cx="27654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162" name="ตัวเชื่อมต่อตรง 86"/>
          <p:cNvCxnSpPr>
            <a:cxnSpLocks noChangeShapeType="1"/>
          </p:cNvCxnSpPr>
          <p:nvPr/>
        </p:nvCxnSpPr>
        <p:spPr bwMode="auto">
          <a:xfrm>
            <a:off x="0" y="989013"/>
            <a:ext cx="13004800" cy="0"/>
          </a:xfrm>
          <a:prstGeom prst="line">
            <a:avLst/>
          </a:prstGeom>
          <a:noFill/>
          <a:ln w="57150" algn="ctr">
            <a:solidFill>
              <a:srgbClr val="FF893F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1" name="กลุ่ม 67"/>
          <p:cNvGrpSpPr/>
          <p:nvPr/>
        </p:nvGrpSpPr>
        <p:grpSpPr>
          <a:xfrm>
            <a:off x="1101800" y="0"/>
            <a:ext cx="11903000" cy="916360"/>
            <a:chOff x="3762242" y="-1240110"/>
            <a:chExt cx="8411410" cy="2876550"/>
          </a:xfrm>
          <a:gradFill flip="none" rotWithShape="1">
            <a:gsLst>
              <a:gs pos="100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69" name="AutoShape 3"/>
            <p:cNvSpPr>
              <a:spLocks/>
            </p:cNvSpPr>
            <p:nvPr/>
          </p:nvSpPr>
          <p:spPr bwMode="auto">
            <a:xfrm flipV="1">
              <a:off x="3762242" y="-1240110"/>
              <a:ext cx="3711438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  <a:gd name="connsiteX0" fmla="*/ 1546 w 17505"/>
                <a:gd name="connsiteY0" fmla="*/ 0 h 21600"/>
                <a:gd name="connsiteX1" fmla="*/ 0 w 17505"/>
                <a:gd name="connsiteY1" fmla="*/ 21600 h 21600"/>
                <a:gd name="connsiteX2" fmla="*/ 11864 w 17505"/>
                <a:gd name="connsiteY2" fmla="*/ 21600 h 21600"/>
                <a:gd name="connsiteX3" fmla="*/ 17505 w 17505"/>
                <a:gd name="connsiteY3" fmla="*/ 0 h 21600"/>
                <a:gd name="connsiteX4" fmla="*/ 1546 w 17505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5" h="21600">
                  <a:moveTo>
                    <a:pt x="1546" y="0"/>
                  </a:moveTo>
                  <a:lnTo>
                    <a:pt x="0" y="21600"/>
                  </a:lnTo>
                  <a:lnTo>
                    <a:pt x="11864" y="21600"/>
                  </a:lnTo>
                  <a:lnTo>
                    <a:pt x="17505" y="0"/>
                  </a:lnTo>
                  <a:lnTo>
                    <a:pt x="1546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70" name="AutoShape 4"/>
            <p:cNvSpPr>
              <a:spLocks/>
            </p:cNvSpPr>
            <p:nvPr/>
          </p:nvSpPr>
          <p:spPr bwMode="auto">
            <a:xfrm rot="10800000" flipV="1">
              <a:off x="5998344" y="-1240110"/>
              <a:ext cx="4693841" cy="287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  <p:sp>
          <p:nvSpPr>
            <p:cNvPr id="71" name="AutoShape 5"/>
            <p:cNvSpPr>
              <a:spLocks/>
            </p:cNvSpPr>
            <p:nvPr/>
          </p:nvSpPr>
          <p:spPr bwMode="auto">
            <a:xfrm flipV="1">
              <a:off x="9382720" y="-1227438"/>
              <a:ext cx="2790932" cy="2863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853" y="21582"/>
                  </a:lnTo>
                  <a:lnTo>
                    <a:pt x="21600" y="21600"/>
                  </a:lnTo>
                  <a:lnTo>
                    <a:pt x="21548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lIns="72248" tIns="72248" rIns="72248" bIns="72248" anchor="ctr"/>
            <a:lstStyle/>
            <a:p>
              <a:pPr algn="ctr" hangingPunct="0">
                <a:defRPr/>
              </a:pPr>
              <a:endParaRPr lang="th-TH"/>
            </a:p>
          </p:txBody>
        </p:sp>
      </p:grpSp>
      <p:cxnSp>
        <p:nvCxnSpPr>
          <p:cNvPr id="6166" name="ตัวเชื่อมต่อตรง 92"/>
          <p:cNvCxnSpPr>
            <a:cxnSpLocks noChangeShapeType="1"/>
          </p:cNvCxnSpPr>
          <p:nvPr/>
        </p:nvCxnSpPr>
        <p:spPr bwMode="auto">
          <a:xfrm>
            <a:off x="1317625" y="823913"/>
            <a:ext cx="11687175" cy="0"/>
          </a:xfrm>
          <a:prstGeom prst="line">
            <a:avLst/>
          </a:prstGeom>
          <a:noFill/>
          <a:ln w="76200" algn="ctr">
            <a:solidFill>
              <a:schemeClr val="bg1"/>
            </a:solidFill>
            <a:miter lim="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7" name="Picture 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00" y="106654"/>
            <a:ext cx="760449" cy="760449"/>
          </a:xfrm>
          <a:prstGeom prst="rect">
            <a:avLst/>
          </a:prstGeom>
        </p:spPr>
      </p:pic>
      <p:sp>
        <p:nvSpPr>
          <p:cNvPr id="68" name="Rectangle 26"/>
          <p:cNvSpPr txBox="1">
            <a:spLocks/>
          </p:cNvSpPr>
          <p:nvPr/>
        </p:nvSpPr>
        <p:spPr bwMode="auto">
          <a:xfrm>
            <a:off x="562630" y="1108379"/>
            <a:ext cx="4899163" cy="1255713"/>
          </a:xfrm>
          <a:prstGeom prst="rect">
            <a:avLst/>
          </a:prstGeom>
          <a:noFill/>
          <a:ln w="12700" cap="flat">
            <a:miter lim="0"/>
            <a:headEnd/>
            <a:tailEnd/>
          </a:ln>
        </p:spPr>
        <p:txBody>
          <a:bodyPr lIns="72248" tIns="72248" rIns="72248" bIns="72248" anchor="ctr"/>
          <a:lstStyle/>
          <a:p>
            <a:pPr marL="39688" defTabSz="1300163" hangingPunct="0">
              <a:buClr>
                <a:srgbClr val="FFFFFF"/>
              </a:buClr>
              <a:buFont typeface="ArialMT" charset="0"/>
              <a:buNone/>
              <a:defRPr/>
            </a:pPr>
            <a:r>
              <a:rPr lang="th-TH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s" panose="02020603050405020304" pitchFamily="18" charset="-34"/>
                <a:ea typeface="+mj-ea"/>
                <a:cs typeface="Angsana News" panose="02020603050405020304" pitchFamily="18" charset="-34"/>
                <a:sym typeface="Arial" pitchFamily="34" charset="0"/>
              </a:rPr>
              <a:t>ตัวชี้วัดความสำเร็จที่ 15</a:t>
            </a:r>
            <a:endParaRPr lang="th-TH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s" panose="02020603050405020304" pitchFamily="18" charset="-34"/>
              <a:ea typeface="+mj-ea"/>
              <a:cs typeface="Angsana News" panose="02020603050405020304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102799" y="2410130"/>
            <a:ext cx="65024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แบบบันทึก  </a:t>
            </a:r>
            <a:endParaRPr lang="en-US" sz="4000" dirty="0" smtClean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4000" b="1" dirty="0">
                <a:latin typeface="Angsana News" panose="02020603050405020304" pitchFamily="18" charset="-34"/>
                <a:ea typeface="Calibri" panose="020F0502020204030204" pitchFamily="34" charset="0"/>
                <a:cs typeface="Angsana News" panose="02020603050405020304" pitchFamily="18" charset="-34"/>
              </a:rPr>
              <a:t>ผลการดำเนินงานของสาขาวิชา</a:t>
            </a:r>
            <a:endParaRPr lang="en-US" sz="4000" dirty="0">
              <a:effectLst/>
              <a:latin typeface="Angsana News" panose="02020603050405020304" pitchFamily="18" charset="-34"/>
              <a:ea typeface="Calibri" panose="020F0502020204030204" pitchFamily="34" charset="0"/>
              <a:cs typeface="Angsana News" panose="02020603050405020304" pitchFamily="18" charset="-3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534718"/>
              </p:ext>
            </p:extLst>
          </p:nvPr>
        </p:nvGraphicFramePr>
        <p:xfrm>
          <a:off x="634130" y="4194476"/>
          <a:ext cx="11484360" cy="490728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331766">
                  <a:extLst>
                    <a:ext uri="{9D8B030D-6E8A-4147-A177-3AD203B41FA5}">
                      <a16:colId xmlns:a16="http://schemas.microsoft.com/office/drawing/2014/main" xmlns="" val="78894641"/>
                    </a:ext>
                  </a:extLst>
                </a:gridCol>
                <a:gridCol w="7130394">
                  <a:extLst>
                    <a:ext uri="{9D8B030D-6E8A-4147-A177-3AD203B41FA5}">
                      <a16:colId xmlns:a16="http://schemas.microsoft.com/office/drawing/2014/main" xmlns="" val="3911538035"/>
                    </a:ext>
                  </a:extLst>
                </a:gridCol>
                <a:gridCol w="604440">
                  <a:extLst>
                    <a:ext uri="{9D8B030D-6E8A-4147-A177-3AD203B41FA5}">
                      <a16:colId xmlns:a16="http://schemas.microsoft.com/office/drawing/2014/main" xmlns="" val="3021496322"/>
                    </a:ext>
                  </a:extLst>
                </a:gridCol>
                <a:gridCol w="604440">
                  <a:extLst>
                    <a:ext uri="{9D8B030D-6E8A-4147-A177-3AD203B41FA5}">
                      <a16:colId xmlns:a16="http://schemas.microsoft.com/office/drawing/2014/main" xmlns="" val="2024960433"/>
                    </a:ext>
                  </a:extLst>
                </a:gridCol>
                <a:gridCol w="604440">
                  <a:extLst>
                    <a:ext uri="{9D8B030D-6E8A-4147-A177-3AD203B41FA5}">
                      <a16:colId xmlns:a16="http://schemas.microsoft.com/office/drawing/2014/main" xmlns="" val="1744292340"/>
                    </a:ext>
                  </a:extLst>
                </a:gridCol>
                <a:gridCol w="604440">
                  <a:extLst>
                    <a:ext uri="{9D8B030D-6E8A-4147-A177-3AD203B41FA5}">
                      <a16:colId xmlns:a16="http://schemas.microsoft.com/office/drawing/2014/main" xmlns="" val="668043188"/>
                    </a:ext>
                  </a:extLst>
                </a:gridCol>
                <a:gridCol w="604440">
                  <a:extLst>
                    <a:ext uri="{9D8B030D-6E8A-4147-A177-3AD203B41FA5}">
                      <a16:colId xmlns:a16="http://schemas.microsoft.com/office/drawing/2014/main" xmlns="" val="1145948988"/>
                    </a:ext>
                  </a:extLst>
                </a:gridCol>
              </a:tblGrid>
              <a:tr h="13081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ลำดับที่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คำสั่ง กิจกรรม โครงการเอกสารประกอบ</a:t>
                      </a:r>
                      <a:endParaRPr lang="en-US" sz="4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สอดคล้องกับประเด็นการพิจารณา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76979798"/>
                  </a:ext>
                </a:extLst>
              </a:tr>
              <a:tr h="133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5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4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3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05458939"/>
                  </a:ext>
                </a:extLst>
              </a:tr>
              <a:tr h="14033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87998878"/>
                  </a:ext>
                </a:extLst>
              </a:tr>
              <a:tr h="933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33566037"/>
                  </a:ext>
                </a:extLst>
              </a:tr>
              <a:tr h="1136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49700971"/>
                  </a:ext>
                </a:extLst>
              </a:tr>
              <a:tr h="1231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 </a:t>
                      </a:r>
                      <a:endParaRPr lang="en-US" sz="4000" dirty="0">
                        <a:effectLst/>
                        <a:latin typeface="Angsana News" panose="02020603050405020304" pitchFamily="18" charset="-34"/>
                        <a:ea typeface="Calibri" panose="020F0502020204030204" pitchFamily="34" charset="0"/>
                        <a:cs typeface="Angsana News" panose="02020603050405020304" pitchFamily="18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5412807"/>
                  </a:ext>
                </a:extLst>
              </a:tr>
            </a:tbl>
          </a:graphicData>
        </a:graphic>
      </p:graphicFrame>
      <p:grpSp>
        <p:nvGrpSpPr>
          <p:cNvPr id="72" name="กลุ่ม 17"/>
          <p:cNvGrpSpPr>
            <a:grpSpLocks/>
          </p:cNvGrpSpPr>
          <p:nvPr/>
        </p:nvGrpSpPr>
        <p:grpSpPr bwMode="auto">
          <a:xfrm>
            <a:off x="8788400" y="1131888"/>
            <a:ext cx="4216400" cy="1079500"/>
            <a:chOff x="8788416" y="519082"/>
            <a:chExt cx="4216384" cy="1078903"/>
          </a:xfrm>
        </p:grpSpPr>
        <p:pic>
          <p:nvPicPr>
            <p:cNvPr id="73" name="รูปภาพ 14" descr="0100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300" y="519082"/>
              <a:ext cx="1895699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" name="รูปภาพ 15" descr="mini0110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8416" y="519082"/>
              <a:ext cx="1633593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" name="รูปภาพ 16" descr="mini0135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8454" y="519082"/>
              <a:ext cx="1426346" cy="10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6" name="Rectangle 75"/>
          <p:cNvSpPr/>
          <p:nvPr/>
        </p:nvSpPr>
        <p:spPr>
          <a:xfrm>
            <a:off x="1576723" y="63036"/>
            <a:ext cx="10393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500" dirty="0" smtClean="0">
                <a:latin typeface="Angsana News" panose="02020603050405020304" pitchFamily="18" charset="-34"/>
                <a:cs typeface="Angsana News" panose="02020603050405020304" pitchFamily="18" charset="-34"/>
              </a:rPr>
              <a:t>สถาบันการอาชีวศึกษาภาคกลาง 2</a:t>
            </a:r>
            <a:endParaRPr lang="en-US" sz="4500" dirty="0">
              <a:latin typeface="Angsana News" panose="02020603050405020304" pitchFamily="18" charset="-34"/>
              <a:cs typeface="Angsana News" panose="02020603050405020304" pitchFamily="18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 Them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95CC4"/>
        </a:solidFill>
        <a:ln w="12700" cap="flat" cmpd="sng" algn="ctr">
          <a:noFill/>
          <a:prstDash val="solid"/>
          <a:miter lim="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95CC4"/>
        </a:solidFill>
        <a:ln w="12700" cap="flat" cmpd="sng" algn="ctr">
          <a:noFill/>
          <a:prstDash val="solid"/>
          <a:miter lim="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1028</TotalTime>
  <Words>5059</Words>
  <Application>Microsoft Office PowerPoint</Application>
  <PresentationFormat>กำหนดเอง</PresentationFormat>
  <Paragraphs>2260</Paragraphs>
  <Slides>67</Slides>
  <Notes>67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67</vt:i4>
      </vt:variant>
    </vt:vector>
  </HeadingPairs>
  <TitlesOfParts>
    <vt:vector size="68" baseType="lpstr">
      <vt:lpstr>Office Theme</vt:lpstr>
      <vt:lpstr>รายงานการประเมินตนเอง Self Assessment Report : SAR ของสาขาวิชา</vt:lpstr>
      <vt:lpstr>หน้าปก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TOB</dc:creator>
  <cp:lastModifiedBy>mycom1</cp:lastModifiedBy>
  <cp:revision>160</cp:revision>
  <cp:lastPrinted>2017-04-25T07:34:21Z</cp:lastPrinted>
  <dcterms:modified xsi:type="dcterms:W3CDTF">2017-04-27T07:15:30Z</dcterms:modified>
</cp:coreProperties>
</file>